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71" r:id="rId2"/>
    <p:sldId id="420" r:id="rId3"/>
    <p:sldId id="383" r:id="rId4"/>
    <p:sldId id="385" r:id="rId5"/>
    <p:sldId id="384" r:id="rId6"/>
    <p:sldId id="366" r:id="rId7"/>
    <p:sldId id="404" r:id="rId8"/>
    <p:sldId id="387" r:id="rId9"/>
    <p:sldId id="403" r:id="rId10"/>
    <p:sldId id="401" r:id="rId11"/>
    <p:sldId id="402" r:id="rId12"/>
    <p:sldId id="405" r:id="rId13"/>
    <p:sldId id="406" r:id="rId14"/>
    <p:sldId id="407" r:id="rId15"/>
    <p:sldId id="408" r:id="rId16"/>
    <p:sldId id="409" r:id="rId17"/>
    <p:sldId id="410" r:id="rId18"/>
    <p:sldId id="411" r:id="rId19"/>
    <p:sldId id="412" r:id="rId20"/>
    <p:sldId id="413" r:id="rId21"/>
    <p:sldId id="414" r:id="rId22"/>
    <p:sldId id="415" r:id="rId23"/>
    <p:sldId id="416" r:id="rId24"/>
    <p:sldId id="417" r:id="rId25"/>
    <p:sldId id="419" r:id="rId26"/>
  </p:sldIdLst>
  <p:sldSz cx="9144000" cy="6858000" type="screen4x3"/>
  <p:notesSz cx="6805613" cy="9939338"/>
  <p:defaultTextStyle>
    <a:defPPr>
      <a:defRPr lang="de-DE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-8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-8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-8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-8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-8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-8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-8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-8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-8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CCFF99"/>
    <a:srgbClr val="004C93"/>
    <a:srgbClr val="6D6D6D"/>
    <a:srgbClr val="FFFFFF"/>
    <a:srgbClr val="EEE4B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1594" autoAdjust="0"/>
  </p:normalViewPr>
  <p:slideViewPr>
    <p:cSldViewPr snapToGrid="0" snapToObjects="1">
      <p:cViewPr>
        <p:scale>
          <a:sx n="70" d="100"/>
          <a:sy n="70" d="100"/>
        </p:scale>
        <p:origin x="-1332" y="-306"/>
      </p:cViewPr>
      <p:guideLst>
        <p:guide orient="horz" pos="3939"/>
        <p:guide pos="5653"/>
        <p:guide pos="11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xmlns="" id="{ADA27F08-47E5-418D-8E64-89937DB66D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F8081A1C-22A1-4036-A525-5ED49B49885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E9CCB734-1931-4AED-AB40-132428A4D152}" type="datetime1">
              <a:rPr lang="de-DE" altLang="de-DE"/>
              <a:pPr>
                <a:defRPr/>
              </a:pPr>
              <a:t>15.10.2017</a:t>
            </a:fld>
            <a:endParaRPr lang="de-DE" alt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FE730DEC-35CA-47EA-8601-84B5364E479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7347A270-9FB7-4903-8D0C-6DABDEBD3E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4450" y="9440863"/>
            <a:ext cx="2949575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AA03AEA8-9242-4D04-ABBE-78B58D90753F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xmlns="" id="{D89C3126-0654-4C5D-9B6C-2CF26C0520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29C333FE-EAAB-48DD-9E26-5C070ACB169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2967ED93-842A-45BB-9257-963AE60CA964}" type="datetime1">
              <a:rPr lang="de-DE" altLang="de-DE"/>
              <a:pPr>
                <a:defRPr/>
              </a:pPr>
              <a:t>15.10.2017</a:t>
            </a:fld>
            <a:endParaRPr lang="de-DE" altLang="de-DE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xmlns="" id="{79D483F0-F7F0-499C-A209-BE1412E952D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xmlns="" id="{B02A327B-881B-4DD2-9374-6794C9AF36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3537" cy="44719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altLang="de-DE" noProof="0"/>
              <a:t>Mastertextformat bearbeiten</a:t>
            </a:r>
          </a:p>
          <a:p>
            <a:pPr lvl="1"/>
            <a:r>
              <a:rPr lang="de-DE" altLang="de-DE" noProof="0"/>
              <a:t>Zweite Ebene</a:t>
            </a:r>
          </a:p>
          <a:p>
            <a:pPr lvl="2"/>
            <a:r>
              <a:rPr lang="de-DE" altLang="de-DE" noProof="0"/>
              <a:t>Dritte Ebene</a:t>
            </a:r>
          </a:p>
          <a:p>
            <a:pPr lvl="3"/>
            <a:r>
              <a:rPr lang="de-DE" altLang="de-DE" noProof="0"/>
              <a:t>Vierte Ebene</a:t>
            </a:r>
          </a:p>
          <a:p>
            <a:pPr lvl="4"/>
            <a:r>
              <a:rPr lang="de-DE" altLang="de-DE" noProof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FC69798E-58BF-4AF5-905C-8F4762C432A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1AEDC300-BD53-4402-848A-5BD60464E8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4450" y="9440863"/>
            <a:ext cx="2949575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7BABB6A9-AE49-4319-9ED4-2CC84A974C08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Geneva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de-DE" altLang="de-DE" smtClean="0">
              <a:ea typeface="ヒラギノ角ゴ Pro W3" pitchFamily="-84" charset="-128"/>
              <a:cs typeface="ヒラギノ角ゴ Pro W3" pitchFamily="-84" charset="-128"/>
            </a:endParaRPr>
          </a:p>
        </p:txBody>
      </p:sp>
      <p:sp>
        <p:nvSpPr>
          <p:cNvPr id="245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A27B3E6-B845-4704-895D-FFE50839B058}" type="slidenum">
              <a:rPr lang="de-DE" altLang="de-DE"/>
              <a:pPr/>
              <a:t>11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de-DE" altLang="de-DE" smtClean="0">
              <a:ea typeface="ヒラギノ角ゴ Pro W3" pitchFamily="-84" charset="-128"/>
              <a:cs typeface="ヒラギノ角ゴ Pro W3" pitchFamily="-84" charset="-128"/>
            </a:endParaRPr>
          </a:p>
        </p:txBody>
      </p:sp>
      <p:sp>
        <p:nvSpPr>
          <p:cNvPr id="2765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374644E-213C-4048-A583-9D4A3126CBD8}" type="slidenum">
              <a:rPr lang="de-DE" altLang="de-DE"/>
              <a:pPr/>
              <a:t>13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de-DE" altLang="de-DE" smtClean="0">
              <a:ea typeface="ヒラギノ角ゴ Pro W3" pitchFamily="-84" charset="-128"/>
              <a:cs typeface="ヒラギノ角ゴ Pro W3" pitchFamily="-84" charset="-128"/>
            </a:endParaRPr>
          </a:p>
        </p:txBody>
      </p:sp>
      <p:sp>
        <p:nvSpPr>
          <p:cNvPr id="3584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2C6798-19D3-4337-9507-154A39D6B955}" type="slidenum">
              <a:rPr lang="de-DE" altLang="de-DE"/>
              <a:pPr/>
              <a:t>20</a:t>
            </a:fld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15F76BE2-60B2-4305-8404-2BF749B5D346}"/>
              </a:ext>
            </a:extLst>
          </p:cNvPr>
          <p:cNvSpPr/>
          <p:nvPr userDrawn="1"/>
        </p:nvSpPr>
        <p:spPr>
          <a:xfrm>
            <a:off x="179388" y="4478338"/>
            <a:ext cx="6554787" cy="22002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 dirty="0"/>
          </a:p>
        </p:txBody>
      </p:sp>
      <p:pic>
        <p:nvPicPr>
          <p:cNvPr id="6" name="Grafik 8" descr="Bild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79388"/>
            <a:ext cx="8785225" cy="411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Bildplatzhalter 8"/>
          <p:cNvSpPr>
            <a:spLocks noGrp="1"/>
          </p:cNvSpPr>
          <p:nvPr>
            <p:ph type="pic" sz="quarter" idx="10"/>
          </p:nvPr>
        </p:nvSpPr>
        <p:spPr>
          <a:xfrm>
            <a:off x="6915600" y="4478399"/>
            <a:ext cx="2048400" cy="2199600"/>
          </a:xfrm>
          <a:ln>
            <a:noFill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noProof="0" dirty="0"/>
              <a:t>Bild durch Klicken auf Symbol hinzufügen</a:t>
            </a:r>
          </a:p>
        </p:txBody>
      </p:sp>
      <p:sp>
        <p:nvSpPr>
          <p:cNvPr id="10" name="Textplatzhalter 10"/>
          <p:cNvSpPr>
            <a:spLocks noGrp="1"/>
          </p:cNvSpPr>
          <p:nvPr>
            <p:ph type="body" sz="quarter" idx="11"/>
          </p:nvPr>
        </p:nvSpPr>
        <p:spPr>
          <a:xfrm>
            <a:off x="360000" y="4860000"/>
            <a:ext cx="5969000" cy="900000"/>
          </a:xfrm>
          <a:ln>
            <a:noFill/>
          </a:ln>
        </p:spPr>
        <p:txBody>
          <a:bodyPr lIns="0" tIns="0" bIns="0"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 typeface="Arial" charset="0"/>
              <a:buNone/>
              <a:tabLst/>
              <a:defRPr sz="3200" b="1" i="1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2" name="Textplatzhalter 14"/>
          <p:cNvSpPr>
            <a:spLocks noGrp="1"/>
          </p:cNvSpPr>
          <p:nvPr>
            <p:ph type="body" sz="quarter" idx="12"/>
          </p:nvPr>
        </p:nvSpPr>
        <p:spPr>
          <a:xfrm>
            <a:off x="360000" y="5940000"/>
            <a:ext cx="5969000" cy="360000"/>
          </a:xfrm>
          <a:ln>
            <a:noFill/>
          </a:ln>
        </p:spPr>
        <p:txBody>
          <a:bodyPr lIns="0" tIns="0" bIns="0"/>
          <a:lstStyle>
            <a:lvl1pPr>
              <a:defRPr sz="1800" b="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180000"/>
            <a:ext cx="6840000" cy="864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80000" y="1224000"/>
            <a:ext cx="8784000" cy="5040000"/>
          </a:xfrm>
        </p:spPr>
        <p:txBody>
          <a:bodyPr/>
          <a:lstStyle>
            <a:lvl1pPr>
              <a:defRPr sz="2800"/>
            </a:lvl1pPr>
            <a:lvl2pPr marL="0" marR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 b="0">
                <a:solidFill>
                  <a:schemeClr val="tx1"/>
                </a:solidFill>
              </a:defRPr>
            </a:lvl2pPr>
            <a:lvl3pPr marL="0" indent="179388">
              <a:buClr>
                <a:schemeClr val="tx2"/>
              </a:buClr>
              <a:buSzPct val="85000"/>
              <a:buFont typeface="Lucida Grande"/>
              <a:buChar char="￭"/>
              <a:defRPr baseline="0"/>
            </a:lvl3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r>
              <a:rPr lang="de-DE" dirty="0"/>
              <a:t>Dritte Ebene</a:t>
            </a:r>
          </a:p>
          <a:p>
            <a:pPr lvl="2"/>
            <a:r>
              <a:rPr lang="de-DE" dirty="0"/>
              <a:t>Vierte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95EFD3E9-07EE-4658-8274-7D6B9DDD8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07.04.2015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254DF0DC-5053-4F21-BCAE-AD48B671A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http://www.wiing-fachschaft.de/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80000" y="1224000"/>
            <a:ext cx="3184727" cy="5040000"/>
          </a:xfrm>
          <a:ln>
            <a:noFill/>
          </a:ln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546000" y="1224000"/>
            <a:ext cx="5418000" cy="5040000"/>
          </a:xfrm>
        </p:spPr>
        <p:txBody>
          <a:bodyPr/>
          <a:lstStyle>
            <a:lvl1pPr>
              <a:defRPr sz="2800"/>
            </a:lvl1pPr>
            <a:lvl2pPr marL="0" marR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600" b="0">
                <a:solidFill>
                  <a:srgbClr val="000000"/>
                </a:solidFill>
              </a:defRPr>
            </a:lvl2pPr>
            <a:lvl3pPr marL="0" indent="177800">
              <a:buClr>
                <a:schemeClr val="tx2"/>
              </a:buClr>
              <a:buFont typeface="Lucida Grande"/>
              <a:buChar char="▪"/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r>
              <a:rPr lang="de-DE" dirty="0"/>
              <a:t>Dritte Ebene</a:t>
            </a:r>
          </a:p>
          <a:p>
            <a:pPr lvl="2"/>
            <a:r>
              <a:rPr lang="de-DE" dirty="0"/>
              <a:t>Vierte Ebene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xmlns="" id="{07D762F2-85D8-4F8F-A42B-5F241657C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08.04.2015</a:t>
            </a:r>
            <a:endParaRPr lang="de-DE" alt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xmlns="" id="{06792C82-D2A4-41A6-BEA6-654364BA3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http://www.wiing-fachschaft.de/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80000" y="1224000"/>
            <a:ext cx="8784000" cy="4320000"/>
          </a:xfrm>
        </p:spPr>
        <p:txBody>
          <a:bodyPr/>
          <a:lstStyle>
            <a:lvl2pPr marL="0" marR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b="0">
                <a:solidFill>
                  <a:srgbClr val="000000"/>
                </a:solidFill>
              </a:defRPr>
            </a:lvl2pPr>
            <a:lvl3pPr marL="0" indent="179388">
              <a:buClr>
                <a:schemeClr val="tx2"/>
              </a:buClr>
              <a:buSzPct val="85000"/>
              <a:buFont typeface="Lucida Grande"/>
              <a:buChar char="￭"/>
              <a:defRPr baseline="0"/>
            </a:lvl3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r>
              <a:rPr lang="de-DE" dirty="0"/>
              <a:t>Dritte Ebene</a:t>
            </a:r>
          </a:p>
          <a:p>
            <a:pPr lvl="2"/>
            <a:r>
              <a:rPr lang="de-DE" dirty="0"/>
              <a:t>Vierte Ebene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2"/>
          </p:nvPr>
        </p:nvSpPr>
        <p:spPr>
          <a:xfrm>
            <a:off x="7239000" y="5791200"/>
            <a:ext cx="1735138" cy="881064"/>
          </a:xfrm>
          <a:ln>
            <a:noFill/>
          </a:ln>
        </p:spPr>
        <p:txBody>
          <a:bodyPr/>
          <a:lstStyle>
            <a:lvl1pPr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noProof="0" dirty="0"/>
              <a:t>Bild durch Klicken auf Symbol hinzufügen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xmlns="" id="{95EFD3E9-07EE-4658-8274-7D6B9DDD86C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07.04.2015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xmlns="" id="{254DF0DC-5053-4F21-BCAE-AD48B671AED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http://www.wiing-fachschaft.de/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80000" y="1224000"/>
            <a:ext cx="3184727" cy="4412675"/>
          </a:xfrm>
          <a:ln>
            <a:noFill/>
          </a:ln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556800" y="1224000"/>
            <a:ext cx="5418000" cy="4412675"/>
          </a:xfrm>
        </p:spPr>
        <p:txBody>
          <a:bodyPr/>
          <a:lstStyle>
            <a:lvl1pPr>
              <a:defRPr sz="2800"/>
            </a:lvl1pPr>
            <a:lvl2pPr marL="0" marR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600" b="0">
                <a:solidFill>
                  <a:srgbClr val="000000"/>
                </a:solidFill>
              </a:defRPr>
            </a:lvl2pPr>
            <a:lvl3pPr marL="0" indent="177800">
              <a:buClr>
                <a:schemeClr val="tx2"/>
              </a:buClr>
              <a:buFont typeface="Lucida Grande"/>
              <a:buChar char="▪"/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r>
              <a:rPr lang="de-DE" dirty="0"/>
              <a:t>Dritte Ebene</a:t>
            </a:r>
          </a:p>
          <a:p>
            <a:pPr lvl="2"/>
            <a:r>
              <a:rPr lang="de-DE" dirty="0"/>
              <a:t>Vierte Ebene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2"/>
          </p:nvPr>
        </p:nvSpPr>
        <p:spPr>
          <a:xfrm>
            <a:off x="7239000" y="5791200"/>
            <a:ext cx="1735138" cy="881064"/>
          </a:xfrm>
          <a:ln>
            <a:noFill/>
          </a:ln>
        </p:spPr>
        <p:txBody>
          <a:bodyPr/>
          <a:lstStyle>
            <a:lvl1pPr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xmlns="" id="{68EDD535-C1B1-4DBD-9769-C45E614E687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08.04.2015</a:t>
            </a:r>
            <a:endParaRPr lang="de-DE" altLang="de-DE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xmlns="" id="{6F98E7C4-CA50-44CE-BC2B-B05720D917E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http://www.wiing-fachschaft.de/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7" descr="Bild2.jpg"/>
          <p:cNvPicPr preferRelativeResize="0">
            <a:picLocks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79388"/>
            <a:ext cx="8785225" cy="649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Bild 8" descr="Logo+Claim_RGB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661150" y="474663"/>
            <a:ext cx="229711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platzhalter 12"/>
          <p:cNvSpPr>
            <a:spLocks noGrp="1"/>
          </p:cNvSpPr>
          <p:nvPr>
            <p:ph type="body" sz="quarter" idx="11"/>
          </p:nvPr>
        </p:nvSpPr>
        <p:spPr>
          <a:xfrm>
            <a:off x="330201" y="2520000"/>
            <a:ext cx="8489949" cy="2032000"/>
          </a:xfrm>
          <a:ln>
            <a:noFill/>
          </a:ln>
        </p:spPr>
        <p:txBody>
          <a:bodyPr/>
          <a:lstStyle>
            <a:lvl1pPr>
              <a:defRPr sz="35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ild 8" descr="header_master.jpg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179388" y="179388"/>
            <a:ext cx="87852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179388" y="1223963"/>
            <a:ext cx="8783637" cy="50403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180000" tIns="180000" rIns="180000" bIns="180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Mastertextformat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1"/>
            <a:r>
              <a:rPr lang="de-DE" altLang="de-DE" smtClean="0"/>
              <a:t>Dritte Ebene</a:t>
            </a:r>
          </a:p>
          <a:p>
            <a:pPr lvl="2"/>
            <a:r>
              <a:rPr lang="de-DE" altLang="de-DE" smtClean="0"/>
              <a:t>Vierte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95EFD3E9-07EE-4658-8274-7D6B9DDD86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95675" y="648176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4C93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de-DE" altLang="de-DE"/>
              <a:t>07.04.2015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254DF0DC-5053-4F21-BCAE-AD48B671AE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1125" y="6491288"/>
            <a:ext cx="2436813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http://www.wiing-fachschaft.de/</a:t>
            </a:r>
          </a:p>
        </p:txBody>
      </p:sp>
      <p:sp>
        <p:nvSpPr>
          <p:cNvPr id="1030" name="Titelplatzhalter 1"/>
          <p:cNvSpPr>
            <a:spLocks noGrp="1"/>
          </p:cNvSpPr>
          <p:nvPr>
            <p:ph type="title"/>
          </p:nvPr>
        </p:nvSpPr>
        <p:spPr bwMode="auto">
          <a:xfrm>
            <a:off x="179388" y="179388"/>
            <a:ext cx="6840537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000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Hier steht der Titel der Seite</a:t>
            </a:r>
          </a:p>
        </p:txBody>
      </p:sp>
      <p:pic>
        <p:nvPicPr>
          <p:cNvPr id="1031" name="Bild 11" descr="Logo+Claim_RGB.png"/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7362825" y="341313"/>
            <a:ext cx="160337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77" r:id="rId1"/>
    <p:sldLayoutId id="2147484375" r:id="rId2"/>
    <p:sldLayoutId id="2147484378" r:id="rId3"/>
    <p:sldLayoutId id="2147484376" r:id="rId4"/>
    <p:sldLayoutId id="2147484379" r:id="rId5"/>
    <p:sldLayoutId id="2147484380" r:id="rId6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chemeClr val="bg1"/>
          </a:solidFill>
          <a:latin typeface="Arial"/>
          <a:ea typeface="ヒラギノ角ゴ Pro W3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ヒラギノ角ゴ Pro W3" charset="-128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ヒラギノ角ゴ Pro W3" charset="-128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ヒラギノ角ゴ Pro W3" charset="-128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ヒラギノ角ゴ Pro W3" charset="-128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ヒラギノ角ゴ Pro W3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ヒラギノ角ゴ Pro W3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ヒラギノ角ゴ Pro W3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ts val="600"/>
        </a:spcAft>
        <a:buFont typeface="Arial" pitchFamily="34" charset="0"/>
        <a:buChar char="•"/>
        <a:defRPr sz="2800" b="1" kern="1200">
          <a:solidFill>
            <a:srgbClr val="004C93"/>
          </a:solidFill>
          <a:latin typeface="Arial"/>
          <a:ea typeface="ヒラギノ角ゴ Pro W3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000000"/>
          </a:solidFill>
          <a:latin typeface="Arial"/>
          <a:ea typeface="ヒラギノ角ゴ Pro W3" charset="-128"/>
          <a:cs typeface="Arial"/>
        </a:defRPr>
      </a:lvl2pPr>
      <a:lvl3pPr marL="1143000" indent="-9652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Lucida Grande" pitchFamily="-84" charset="0"/>
        <a:buChar char="▪"/>
        <a:defRPr sz="1600" kern="1200">
          <a:solidFill>
            <a:schemeClr val="tx1"/>
          </a:solidFill>
          <a:latin typeface="Arial"/>
          <a:ea typeface="ヒラギノ角ゴ Pro W3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>
            <a:extLst>
              <a:ext uri="{FF2B5EF4-FFF2-40B4-BE49-F238E27FC236}">
                <a16:creationId xmlns:a16="http://schemas.microsoft.com/office/drawing/2014/main" xmlns="" id="{A50C2F2A-F82D-49C7-9FFA-D4A351E28006}"/>
              </a:ext>
            </a:extLst>
          </p:cNvPr>
          <p:cNvSpPr/>
          <p:nvPr/>
        </p:nvSpPr>
        <p:spPr>
          <a:xfrm>
            <a:off x="179388" y="4478338"/>
            <a:ext cx="8783637" cy="2200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 dirty="0"/>
          </a:p>
        </p:txBody>
      </p:sp>
      <p:sp>
        <p:nvSpPr>
          <p:cNvPr id="8195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179388" y="4859338"/>
            <a:ext cx="7031037" cy="900112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de-DE" altLang="de-DE" sz="4000" i="0" smtClean="0">
                <a:latin typeface="Times New Roman" pitchFamily="18" charset="0"/>
                <a:ea typeface="ヒラギノ角ゴ Pro W3" pitchFamily="-84" charset="-128"/>
                <a:cs typeface="Times New Roman" pitchFamily="18" charset="0"/>
              </a:rPr>
              <a:t>Einführungsveranstaltung</a:t>
            </a:r>
          </a:p>
        </p:txBody>
      </p:sp>
      <p:sp>
        <p:nvSpPr>
          <p:cNvPr id="819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179388" y="5578475"/>
            <a:ext cx="8596122" cy="360363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de-DE" altLang="de-DE" sz="2400" i="1" dirty="0" smtClean="0">
                <a:latin typeface="Times New Roman" pitchFamily="18" charset="0"/>
                <a:ea typeface="ヒラギノ角ゴ Pro W3" pitchFamily="-84" charset="-128"/>
                <a:cs typeface="Times New Roman" pitchFamily="18" charset="0"/>
              </a:rPr>
              <a:t>Infos des </a:t>
            </a:r>
            <a:r>
              <a:rPr lang="de-DE" altLang="de-DE" sz="2400" i="1" dirty="0" err="1" smtClean="0">
                <a:latin typeface="Times New Roman" pitchFamily="18" charset="0"/>
                <a:ea typeface="ヒラギノ角ゴ Pro W3" pitchFamily="-84" charset="-128"/>
                <a:cs typeface="Times New Roman" pitchFamily="18" charset="0"/>
              </a:rPr>
              <a:t>Fachschaftsrates</a:t>
            </a:r>
            <a:r>
              <a:rPr lang="de-DE" altLang="de-DE" sz="2400" i="1" dirty="0" smtClean="0">
                <a:latin typeface="Times New Roman" pitchFamily="18" charset="0"/>
                <a:ea typeface="ヒラギノ角ゴ Pro W3" pitchFamily="-84" charset="-128"/>
                <a:cs typeface="Times New Roman" pitchFamily="18" charset="0"/>
              </a:rPr>
              <a:t> Wirtschaftsingenieurwesen</a:t>
            </a:r>
            <a:endParaRPr lang="de-DE" altLang="de-DE" sz="2400" i="1" dirty="0" smtClean="0">
              <a:latin typeface="Times New Roman" pitchFamily="18" charset="0"/>
              <a:ea typeface="ヒラギノ角ゴ Pro W3" pitchFamily="-84" charset="-128"/>
              <a:cs typeface="Times New Roman" pitchFamily="18" charset="0"/>
            </a:endParaRPr>
          </a:p>
          <a:p>
            <a:pPr>
              <a:buFont typeface="Arial" pitchFamily="34" charset="0"/>
              <a:buNone/>
            </a:pPr>
            <a:r>
              <a:rPr lang="de-DE" altLang="de-DE" sz="2400" i="1" dirty="0" smtClean="0">
                <a:latin typeface="Times New Roman" pitchFamily="18" charset="0"/>
                <a:ea typeface="ヒラギノ角ゴ Pro W3" pitchFamily="-84" charset="-128"/>
                <a:cs typeface="Times New Roman" pitchFamily="18" charset="0"/>
              </a:rPr>
              <a:t>Wintersemester </a:t>
            </a:r>
            <a:r>
              <a:rPr lang="de-DE" altLang="de-DE" sz="2400" i="1" dirty="0" smtClean="0">
                <a:latin typeface="Times New Roman" pitchFamily="18" charset="0"/>
                <a:ea typeface="ヒラギノ角ゴ Pro W3" pitchFamily="-84" charset="-128"/>
                <a:cs typeface="Times New Roman" pitchFamily="18" charset="0"/>
              </a:rPr>
              <a:t>2017/18</a:t>
            </a:r>
            <a:endParaRPr lang="de-DE" altLang="de-DE" sz="2400" i="1" dirty="0" smtClean="0">
              <a:latin typeface="Times New Roman" pitchFamily="18" charset="0"/>
              <a:ea typeface="ヒラギノ角ゴ Pro W3" pitchFamily="-84" charset="-128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>
          <a:xfrm>
            <a:off x="179388" y="179388"/>
            <a:ext cx="6840537" cy="865187"/>
          </a:xfrm>
        </p:spPr>
        <p:txBody>
          <a:bodyPr/>
          <a:lstStyle/>
          <a:p>
            <a:r>
              <a:rPr lang="de-DE" altLang="de-DE" smtClean="0">
                <a:latin typeface="Arial" pitchFamily="34" charset="0"/>
                <a:ea typeface="ヒラギノ角ゴ Pro W3" pitchFamily="-84" charset="-128"/>
                <a:cs typeface="Arial" pitchFamily="34" charset="0"/>
              </a:rPr>
              <a:t>Lehrveranstaltungen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98BD520F-BC64-4E87-A248-879A00577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125" y="6491288"/>
            <a:ext cx="3306763" cy="365125"/>
          </a:xfrm>
        </p:spPr>
        <p:txBody>
          <a:bodyPr/>
          <a:lstStyle/>
          <a:p>
            <a:pPr>
              <a:defRPr/>
            </a:pPr>
            <a:r>
              <a:rPr lang="de-DE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Fachschaftsrat</a:t>
            </a:r>
            <a:r>
              <a:rPr lang="de-DE" sz="1400">
                <a:latin typeface="Times New Roman" panose="02020603050405020304" pitchFamily="18" charset="0"/>
                <a:cs typeface="Times New Roman" panose="02020603050405020304" pitchFamily="18" charset="0"/>
              </a:rPr>
              <a:t> der Wirtschaftsingenieure</a:t>
            </a:r>
          </a:p>
        </p:txBody>
      </p:sp>
      <p:sp>
        <p:nvSpPr>
          <p:cNvPr id="21509" name="Textfeld 5"/>
          <p:cNvSpPr txBox="1">
            <a:spLocks noChangeArrowheads="1"/>
          </p:cNvSpPr>
          <p:nvPr/>
        </p:nvSpPr>
        <p:spPr bwMode="auto">
          <a:xfrm>
            <a:off x="8820150" y="6507163"/>
            <a:ext cx="2873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fld id="{B94FD0ED-6A78-4270-8647-73A49542FF25}" type="slidenum">
              <a:rPr lang="de-DE" altLang="de-DE" sz="1400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pPr eaLnBrk="1" hangingPunct="1"/>
              <a:t>9</a:t>
            </a:fld>
            <a:endParaRPr lang="de-DE" altLang="de-DE" sz="1400">
              <a:solidFill>
                <a:srgbClr val="004C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0" name="Textfeld 9"/>
          <p:cNvSpPr txBox="1">
            <a:spLocks noChangeArrowheads="1"/>
          </p:cNvSpPr>
          <p:nvPr/>
        </p:nvSpPr>
        <p:spPr bwMode="auto">
          <a:xfrm>
            <a:off x="385763" y="1587500"/>
            <a:ext cx="5883275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de-DE" altLang="de-DE" sz="3200" b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Vorlesung</a:t>
            </a:r>
          </a:p>
          <a:p>
            <a:pPr marL="457200" indent="-457200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de-DE" altLang="de-DE" sz="3200" b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Übung</a:t>
            </a:r>
          </a:p>
          <a:p>
            <a:pPr marL="457200" indent="-457200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de-DE" altLang="de-DE" sz="3200" b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Tutorium</a:t>
            </a:r>
          </a:p>
          <a:p>
            <a:pPr marL="457200" indent="-457200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de-DE" altLang="de-DE" sz="3200" b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Praktikum</a:t>
            </a:r>
          </a:p>
          <a:p>
            <a:pPr marL="457200" indent="-457200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de-DE" altLang="de-DE" sz="3200" b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Seminar </a:t>
            </a: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xmlns="" id="{68D4C2BB-8D37-48AC-9C11-E82CA9CAF0F2}"/>
              </a:ext>
            </a:extLst>
          </p:cNvPr>
          <p:cNvCxnSpPr/>
          <p:nvPr/>
        </p:nvCxnSpPr>
        <p:spPr>
          <a:xfrm>
            <a:off x="179388" y="6491288"/>
            <a:ext cx="87852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51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19488" y="1712913"/>
            <a:ext cx="2357437" cy="1766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151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3709988"/>
            <a:ext cx="2357438" cy="157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151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19488" y="3709988"/>
            <a:ext cx="2357437" cy="1570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151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1712913"/>
            <a:ext cx="2357438" cy="1766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2" name="Datumsplatzhalter 3"/>
          <p:cNvSpPr>
            <a:spLocks noGrp="1"/>
          </p:cNvSpPr>
          <p:nvPr>
            <p:ph type="dt" sz="quarter" idx="10"/>
          </p:nvPr>
        </p:nvSpPr>
        <p:spPr bwMode="auto">
          <a:xfrm>
            <a:off x="362585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z="1400" dirty="0" smtClean="0">
                <a:latin typeface="Times New Roman" pitchFamily="18" charset="0"/>
                <a:cs typeface="Times New Roman" pitchFamily="18" charset="0"/>
              </a:rPr>
              <a:t>04.10.2017</a:t>
            </a:r>
            <a:endParaRPr lang="de-DE" altLang="de-DE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>
          <a:xfrm>
            <a:off x="179388" y="179388"/>
            <a:ext cx="6840537" cy="865187"/>
          </a:xfrm>
        </p:spPr>
        <p:txBody>
          <a:bodyPr/>
          <a:lstStyle/>
          <a:p>
            <a:r>
              <a:rPr lang="de-DE" altLang="de-DE" smtClean="0">
                <a:latin typeface="Arial" pitchFamily="34" charset="0"/>
                <a:ea typeface="ヒラギノ角ゴ Pro W3" pitchFamily="-84" charset="-128"/>
                <a:cs typeface="Arial" pitchFamily="34" charset="0"/>
              </a:rPr>
              <a:t>Klausuren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71498CC3-FA1D-4C64-8FD6-82A7A0E3D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125" y="6491288"/>
            <a:ext cx="3306763" cy="365125"/>
          </a:xfrm>
        </p:spPr>
        <p:txBody>
          <a:bodyPr/>
          <a:lstStyle/>
          <a:p>
            <a:pPr>
              <a:defRPr/>
            </a:pPr>
            <a:r>
              <a:rPr lang="de-DE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Fachschaftsrat</a:t>
            </a:r>
            <a:r>
              <a:rPr lang="de-DE" sz="1400">
                <a:latin typeface="Times New Roman" panose="02020603050405020304" pitchFamily="18" charset="0"/>
                <a:cs typeface="Times New Roman" panose="02020603050405020304" pitchFamily="18" charset="0"/>
              </a:rPr>
              <a:t> der Wirtschaftsingenieure</a:t>
            </a:r>
          </a:p>
        </p:txBody>
      </p:sp>
      <p:sp>
        <p:nvSpPr>
          <p:cNvPr id="22533" name="Textfeld 5"/>
          <p:cNvSpPr txBox="1">
            <a:spLocks noChangeArrowheads="1"/>
          </p:cNvSpPr>
          <p:nvPr/>
        </p:nvSpPr>
        <p:spPr bwMode="auto">
          <a:xfrm>
            <a:off x="8820150" y="6507163"/>
            <a:ext cx="2873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fld id="{F60E8A45-ED44-441C-90D9-B57CADF0AA24}" type="slidenum">
              <a:rPr lang="de-DE" altLang="de-DE" sz="1400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pPr eaLnBrk="1" hangingPunct="1"/>
              <a:t>10</a:t>
            </a:fld>
            <a:endParaRPr lang="de-DE" altLang="de-DE" sz="1400">
              <a:solidFill>
                <a:srgbClr val="004C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8" name="Textfeld 9">
            <a:extLst>
              <a:ext uri="{FF2B5EF4-FFF2-40B4-BE49-F238E27FC236}">
                <a16:creationId xmlns:a16="http://schemas.microsoft.com/office/drawing/2014/main" xmlns="" id="{1AF20106-5288-46DD-BCDF-B0272C7F1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" y="317500"/>
            <a:ext cx="8312150" cy="654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b="1">
                <a:solidFill>
                  <a:srgbClr val="004C93"/>
                </a:solidFill>
                <a:latin typeface="Arial" panose="020B0604020202020204" pitchFamily="34" charset="0"/>
                <a:ea typeface="ヒラギノ角ゴ Pro W3" pitchFamily="-84" charset="-128"/>
                <a:cs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 W3" pitchFamily="-8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Lucida Grande" pitchFamily="-84" charset="0"/>
              <a:buChar char="▪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8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84" charset="-128"/>
              </a:defRPr>
            </a:lvl9pPr>
          </a:lstStyle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de-DE" altLang="de-D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Vorbereitung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Klausureinsicht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Versuche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Prüfungsamt (Fr. </a:t>
            </a:r>
            <a:r>
              <a:rPr lang="de-DE" altLang="de-DE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Plewa</a:t>
            </a:r>
            <a:r>
              <a:rPr lang="de-DE" alt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de-DE" altLang="de-DE" sz="2800" b="1" dirty="0">
                <a:solidFill>
                  <a:srgbClr val="004C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Anmeldung über LSF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de-DE" altLang="de-DE" sz="2800" b="1" dirty="0">
                <a:solidFill>
                  <a:srgbClr val="004C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Abmeldung (prüfungsunfähig)</a:t>
            </a:r>
          </a:p>
          <a:p>
            <a:pPr lvl="2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de-DE" altLang="de-DE" sz="2800" b="1" dirty="0">
                <a:solidFill>
                  <a:srgbClr val="004C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Krankenschein!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xmlns="" id="{1734C172-37BC-41BD-A60A-FDAB38D690D4}"/>
              </a:ext>
            </a:extLst>
          </p:cNvPr>
          <p:cNvCxnSpPr/>
          <p:nvPr/>
        </p:nvCxnSpPr>
        <p:spPr>
          <a:xfrm>
            <a:off x="179388" y="6491288"/>
            <a:ext cx="87852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536" name="Picture 2" descr="http://www.owg-dahn.de/neuehp/wp-content/uploads/2010/09/Berufsorientieru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83275" y="1528763"/>
            <a:ext cx="3116263" cy="32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umsplatzhalter 3"/>
          <p:cNvSpPr>
            <a:spLocks noGrp="1"/>
          </p:cNvSpPr>
          <p:nvPr>
            <p:ph type="dt" sz="quarter" idx="10"/>
          </p:nvPr>
        </p:nvSpPr>
        <p:spPr bwMode="auto">
          <a:xfrm>
            <a:off x="362585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z="1400" dirty="0" smtClean="0">
                <a:latin typeface="Times New Roman" pitchFamily="18" charset="0"/>
                <a:cs typeface="Times New Roman" pitchFamily="18" charset="0"/>
              </a:rPr>
              <a:t>04.10.2017</a:t>
            </a:r>
            <a:endParaRPr lang="de-DE" altLang="de-DE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>
          <a:xfrm>
            <a:off x="179388" y="179388"/>
            <a:ext cx="6840537" cy="865187"/>
          </a:xfrm>
        </p:spPr>
        <p:txBody>
          <a:bodyPr/>
          <a:lstStyle/>
          <a:p>
            <a:r>
              <a:rPr lang="de-DE" altLang="de-DE" smtClean="0">
                <a:latin typeface="Arial" pitchFamily="34" charset="0"/>
                <a:ea typeface="ヒラギノ角ゴ Pro W3" pitchFamily="-84" charset="-128"/>
                <a:cs typeface="Arial" pitchFamily="34" charset="0"/>
              </a:rPr>
              <a:t>Agenda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9E1A5C0E-F055-47C4-B57C-2CEE16A8F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125" y="6491288"/>
            <a:ext cx="3306763" cy="365125"/>
          </a:xfrm>
        </p:spPr>
        <p:txBody>
          <a:bodyPr/>
          <a:lstStyle/>
          <a:p>
            <a:pPr>
              <a:defRPr/>
            </a:pPr>
            <a:r>
              <a:rPr lang="de-DE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Fachschaftsrat</a:t>
            </a:r>
            <a:r>
              <a:rPr lang="de-DE" sz="1400">
                <a:latin typeface="Times New Roman" panose="02020603050405020304" pitchFamily="18" charset="0"/>
                <a:cs typeface="Times New Roman" panose="02020603050405020304" pitchFamily="18" charset="0"/>
              </a:rPr>
              <a:t> der Wirtschaftsingenieure</a:t>
            </a:r>
          </a:p>
        </p:txBody>
      </p:sp>
      <p:sp>
        <p:nvSpPr>
          <p:cNvPr id="23557" name="Textfeld 5"/>
          <p:cNvSpPr txBox="1">
            <a:spLocks noChangeArrowheads="1"/>
          </p:cNvSpPr>
          <p:nvPr/>
        </p:nvSpPr>
        <p:spPr bwMode="auto">
          <a:xfrm>
            <a:off x="8820150" y="6507163"/>
            <a:ext cx="2873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fld id="{056CE57D-015D-4B61-884A-539CF839CB28}" type="slidenum">
              <a:rPr lang="de-DE" altLang="de-DE" sz="1400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pPr eaLnBrk="1" hangingPunct="1"/>
              <a:t>11</a:t>
            </a:fld>
            <a:endParaRPr lang="de-DE" altLang="de-DE" sz="1400">
              <a:solidFill>
                <a:srgbClr val="004C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6" name="Textfeld 9">
            <a:extLst>
              <a:ext uri="{FF2B5EF4-FFF2-40B4-BE49-F238E27FC236}">
                <a16:creationId xmlns:a16="http://schemas.microsoft.com/office/drawing/2014/main" xmlns="" id="{EA071B5C-35DE-4284-91E8-AFA182AD3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154113"/>
            <a:ext cx="8785225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de-DE" altLang="de-DE" sz="2600" b="1" dirty="0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Portale</a:t>
            </a:r>
          </a:p>
          <a:p>
            <a:pPr lvl="1" eaLnBrk="1" hangingPunct="1">
              <a:lnSpc>
                <a:spcPct val="150000"/>
              </a:lnSpc>
              <a:buFont typeface="Symbol" pitchFamily="18" charset="2"/>
              <a:buChar char="-"/>
              <a:defRPr/>
            </a:pPr>
            <a:r>
              <a:rPr lang="de-DE" altLang="de-DE" sz="2600" b="1" i="1" dirty="0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LSF, </a:t>
            </a:r>
            <a:r>
              <a:rPr lang="de-DE" altLang="de-DE" sz="2600" b="1" i="1" dirty="0" err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Moodle</a:t>
            </a:r>
            <a:endParaRPr lang="de-DE" altLang="de-DE" sz="2600" b="1" i="1" dirty="0">
              <a:solidFill>
                <a:srgbClr val="004C93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de-DE" altLang="de-DE" sz="2600" b="1" dirty="0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Wichtige Links</a:t>
            </a:r>
          </a:p>
          <a:p>
            <a:pPr lvl="1" eaLnBrk="1" hangingPunct="1">
              <a:lnSpc>
                <a:spcPct val="150000"/>
              </a:lnSpc>
              <a:buFont typeface="Symbol" pitchFamily="18" charset="2"/>
              <a:buChar char="-"/>
              <a:defRPr/>
            </a:pPr>
            <a:r>
              <a:rPr lang="de-DE" altLang="de-DE" sz="2600" b="1" i="1" dirty="0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E-Mail, Rückmeldung, Prüfungsamt, etc.</a:t>
            </a:r>
          </a:p>
          <a:p>
            <a:pPr marL="514350" indent="-5143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altLang="de-DE" sz="2600" b="1" dirty="0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Sonstiges</a:t>
            </a: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xmlns="" id="{9122A638-FDEE-41D1-964B-C3685B56C75E}"/>
              </a:ext>
            </a:extLst>
          </p:cNvPr>
          <p:cNvCxnSpPr/>
          <p:nvPr/>
        </p:nvCxnSpPr>
        <p:spPr>
          <a:xfrm>
            <a:off x="179388" y="6491288"/>
            <a:ext cx="87852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Datumsplatzhalter 3"/>
          <p:cNvSpPr>
            <a:spLocks noGrp="1"/>
          </p:cNvSpPr>
          <p:nvPr>
            <p:ph type="dt" sz="quarter" idx="10"/>
          </p:nvPr>
        </p:nvSpPr>
        <p:spPr bwMode="auto">
          <a:xfrm>
            <a:off x="362585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z="1400" dirty="0" smtClean="0">
                <a:latin typeface="Times New Roman" pitchFamily="18" charset="0"/>
                <a:cs typeface="Times New Roman" pitchFamily="18" charset="0"/>
              </a:rPr>
              <a:t>04.10.2017</a:t>
            </a:r>
            <a:endParaRPr lang="de-DE" altLang="de-DE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179388" y="179388"/>
            <a:ext cx="6840537" cy="865187"/>
          </a:xfrm>
        </p:spPr>
        <p:txBody>
          <a:bodyPr/>
          <a:lstStyle/>
          <a:p>
            <a:r>
              <a:rPr lang="de-DE" altLang="de-DE" smtClean="0">
                <a:latin typeface="Arial" pitchFamily="34" charset="0"/>
                <a:ea typeface="ヒラギノ角ゴ Pro W3" pitchFamily="-84" charset="-128"/>
                <a:cs typeface="Arial" pitchFamily="34" charset="0"/>
              </a:rPr>
              <a:t>Portale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BD0FB138-ECB6-4C23-89BC-44941DE1D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125" y="6491288"/>
            <a:ext cx="3306763" cy="365125"/>
          </a:xfrm>
        </p:spPr>
        <p:txBody>
          <a:bodyPr/>
          <a:lstStyle/>
          <a:p>
            <a:pPr>
              <a:defRPr/>
            </a:pPr>
            <a:r>
              <a:rPr lang="de-DE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Fachschaftsrat</a:t>
            </a:r>
            <a:r>
              <a:rPr lang="de-DE" sz="1400">
                <a:latin typeface="Times New Roman" panose="02020603050405020304" pitchFamily="18" charset="0"/>
                <a:cs typeface="Times New Roman" panose="02020603050405020304" pitchFamily="18" charset="0"/>
              </a:rPr>
              <a:t> der Wirtschaftsingenieure</a:t>
            </a:r>
          </a:p>
        </p:txBody>
      </p:sp>
      <p:sp>
        <p:nvSpPr>
          <p:cNvPr id="25604" name="Textfeld 5"/>
          <p:cNvSpPr txBox="1">
            <a:spLocks noChangeArrowheads="1"/>
          </p:cNvSpPr>
          <p:nvPr/>
        </p:nvSpPr>
        <p:spPr bwMode="auto">
          <a:xfrm>
            <a:off x="8820150" y="6507163"/>
            <a:ext cx="2873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fld id="{97A2CC22-CDC5-4154-8692-329750EBB84F}" type="slidenum">
              <a:rPr lang="de-DE" altLang="de-DE" sz="1400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pPr eaLnBrk="1" hangingPunct="1"/>
              <a:t>12</a:t>
            </a:fld>
            <a:endParaRPr lang="de-DE" altLang="de-DE" sz="1400">
              <a:solidFill>
                <a:srgbClr val="004C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5" name="Textfeld 9"/>
          <p:cNvSpPr txBox="1">
            <a:spLocks noChangeArrowheads="1"/>
          </p:cNvSpPr>
          <p:nvPr/>
        </p:nvSpPr>
        <p:spPr bwMode="auto">
          <a:xfrm>
            <a:off x="179388" y="1154113"/>
            <a:ext cx="8785225" cy="406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de-DE" altLang="de-DE" sz="3200" b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LSF </a:t>
            </a:r>
            <a:r>
              <a:rPr lang="de-DE" altLang="de-DE" sz="2400" b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de-DE" altLang="de-DE" sz="2400">
                <a:solidFill>
                  <a:srgbClr val="595959"/>
                </a:solidFill>
                <a:cs typeface="Arial" pitchFamily="34" charset="0"/>
              </a:rPr>
              <a:t>www.lsf.uni-due.de/ub</a:t>
            </a:r>
            <a:r>
              <a:rPr lang="de-DE" altLang="de-DE" sz="2400" b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marL="914400" lvl="1" indent="-457200" eaLnBrk="1" hangingPunct="1">
              <a:lnSpc>
                <a:spcPct val="150000"/>
              </a:lnSpc>
              <a:buFont typeface="Symbol" pitchFamily="18" charset="2"/>
              <a:buChar char="-"/>
            </a:pPr>
            <a:r>
              <a:rPr lang="de-DE" altLang="de-DE" sz="2800" b="1" i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Prüfungsanmeldung &amp; Abmeldung (außer Auflagenfächer  → persönlich bei Prüfungsamt)</a:t>
            </a:r>
          </a:p>
          <a:p>
            <a:pPr marL="914400" lvl="1" indent="-457200" eaLnBrk="1" hangingPunct="1">
              <a:lnSpc>
                <a:spcPct val="150000"/>
              </a:lnSpc>
              <a:buFont typeface="Symbol" pitchFamily="18" charset="2"/>
              <a:buChar char="-"/>
            </a:pPr>
            <a:r>
              <a:rPr lang="de-DE" altLang="de-DE" sz="2800" b="1" i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Notenspiegel</a:t>
            </a:r>
          </a:p>
          <a:p>
            <a:pPr marL="914400" lvl="1" indent="-457200" eaLnBrk="1" hangingPunct="1">
              <a:lnSpc>
                <a:spcPct val="150000"/>
              </a:lnSpc>
              <a:buFont typeface="Symbol" pitchFamily="18" charset="2"/>
              <a:buChar char="-"/>
            </a:pPr>
            <a:r>
              <a:rPr lang="de-DE" altLang="de-DE" sz="2800" b="1" i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Stundenplanerstellung</a:t>
            </a:r>
          </a:p>
          <a:p>
            <a:pPr marL="914400" lvl="1" indent="-457200" eaLnBrk="1" hangingPunct="1">
              <a:lnSpc>
                <a:spcPct val="150000"/>
              </a:lnSpc>
              <a:buFont typeface="Symbol" pitchFamily="18" charset="2"/>
              <a:buChar char="-"/>
            </a:pPr>
            <a:r>
              <a:rPr lang="de-DE" altLang="de-DE" sz="2800" b="1" i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Veranstaltungsverzeichnis &amp; -anmeldung</a:t>
            </a: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xmlns="" id="{849E6A43-FFB8-4C60-AF10-1334626A87F7}"/>
              </a:ext>
            </a:extLst>
          </p:cNvPr>
          <p:cNvCxnSpPr/>
          <p:nvPr/>
        </p:nvCxnSpPr>
        <p:spPr>
          <a:xfrm>
            <a:off x="179388" y="6491288"/>
            <a:ext cx="87852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Datumsplatzhalter 3"/>
          <p:cNvSpPr>
            <a:spLocks noGrp="1"/>
          </p:cNvSpPr>
          <p:nvPr>
            <p:ph type="dt" sz="quarter" idx="10"/>
          </p:nvPr>
        </p:nvSpPr>
        <p:spPr bwMode="auto">
          <a:xfrm>
            <a:off x="362585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z="1400" dirty="0" smtClean="0">
                <a:latin typeface="Times New Roman" pitchFamily="18" charset="0"/>
                <a:cs typeface="Times New Roman" pitchFamily="18" charset="0"/>
              </a:rPr>
              <a:t>04.10.2017</a:t>
            </a:r>
            <a:endParaRPr lang="de-DE" altLang="de-DE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>
          <a:xfrm>
            <a:off x="179388" y="179388"/>
            <a:ext cx="6840537" cy="865187"/>
          </a:xfrm>
        </p:spPr>
        <p:txBody>
          <a:bodyPr/>
          <a:lstStyle/>
          <a:p>
            <a:r>
              <a:rPr lang="de-DE" altLang="de-DE" smtClean="0">
                <a:latin typeface="Arial" pitchFamily="34" charset="0"/>
                <a:ea typeface="ヒラギノ角ゴ Pro W3" pitchFamily="-84" charset="-128"/>
                <a:cs typeface="Arial" pitchFamily="34" charset="0"/>
              </a:rPr>
              <a:t>Portale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828927C7-26DC-4ED4-AA5D-54712ACBD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125" y="6491288"/>
            <a:ext cx="3306763" cy="365125"/>
          </a:xfrm>
        </p:spPr>
        <p:txBody>
          <a:bodyPr/>
          <a:lstStyle/>
          <a:p>
            <a:pPr>
              <a:defRPr/>
            </a:pPr>
            <a:r>
              <a:rPr lang="de-DE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Fachschaftsrat</a:t>
            </a:r>
            <a:r>
              <a:rPr lang="de-DE" sz="1400">
                <a:latin typeface="Times New Roman" panose="02020603050405020304" pitchFamily="18" charset="0"/>
                <a:cs typeface="Times New Roman" panose="02020603050405020304" pitchFamily="18" charset="0"/>
              </a:rPr>
              <a:t> der Wirtschaftsingenieure</a:t>
            </a:r>
          </a:p>
        </p:txBody>
      </p:sp>
      <p:sp>
        <p:nvSpPr>
          <p:cNvPr id="26628" name="Textfeld 5"/>
          <p:cNvSpPr txBox="1">
            <a:spLocks noChangeArrowheads="1"/>
          </p:cNvSpPr>
          <p:nvPr/>
        </p:nvSpPr>
        <p:spPr bwMode="auto">
          <a:xfrm>
            <a:off x="8820150" y="6507163"/>
            <a:ext cx="2873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fld id="{B73D54E6-6545-4D85-BB4C-F64084B0EC2D}" type="slidenum">
              <a:rPr lang="de-DE" altLang="de-DE" sz="1400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pPr eaLnBrk="1" hangingPunct="1"/>
              <a:t>13</a:t>
            </a:fld>
            <a:endParaRPr lang="de-DE" altLang="de-DE" sz="1400">
              <a:solidFill>
                <a:srgbClr val="004C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9" name="Textfeld 9"/>
          <p:cNvSpPr txBox="1">
            <a:spLocks noChangeArrowheads="1"/>
          </p:cNvSpPr>
          <p:nvPr/>
        </p:nvSpPr>
        <p:spPr bwMode="auto">
          <a:xfrm>
            <a:off x="179388" y="1154113"/>
            <a:ext cx="8785225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de-DE" altLang="de-DE" sz="3200" b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LSF </a:t>
            </a:r>
            <a:r>
              <a:rPr lang="de-DE" altLang="de-DE" sz="2400" b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de-DE" altLang="de-DE" sz="2400">
                <a:solidFill>
                  <a:srgbClr val="595959"/>
                </a:solidFill>
                <a:cs typeface="Arial" pitchFamily="34" charset="0"/>
              </a:rPr>
              <a:t>www.lsf.uni-due.de/ub</a:t>
            </a:r>
            <a:r>
              <a:rPr lang="de-DE" altLang="de-DE" sz="2400" b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xmlns="" id="{A3672438-B51D-4976-9E5D-0010D199CAAA}"/>
              </a:ext>
            </a:extLst>
          </p:cNvPr>
          <p:cNvCxnSpPr/>
          <p:nvPr/>
        </p:nvCxnSpPr>
        <p:spPr>
          <a:xfrm>
            <a:off x="179388" y="6491288"/>
            <a:ext cx="87852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631" name="Grafik 1" descr="Bildschirmausschnitt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550" y="2209800"/>
            <a:ext cx="6919913" cy="359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umsplatzhalter 3"/>
          <p:cNvSpPr>
            <a:spLocks noGrp="1"/>
          </p:cNvSpPr>
          <p:nvPr>
            <p:ph type="dt" sz="quarter" idx="10"/>
          </p:nvPr>
        </p:nvSpPr>
        <p:spPr bwMode="auto">
          <a:xfrm>
            <a:off x="362585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z="1400" dirty="0" smtClean="0">
                <a:latin typeface="Times New Roman" pitchFamily="18" charset="0"/>
                <a:cs typeface="Times New Roman" pitchFamily="18" charset="0"/>
              </a:rPr>
              <a:t>04.10.2017</a:t>
            </a:r>
            <a:endParaRPr lang="de-DE" altLang="de-DE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/>
          </p:nvPr>
        </p:nvSpPr>
        <p:spPr>
          <a:xfrm>
            <a:off x="179388" y="179388"/>
            <a:ext cx="6840537" cy="865187"/>
          </a:xfrm>
        </p:spPr>
        <p:txBody>
          <a:bodyPr/>
          <a:lstStyle/>
          <a:p>
            <a:r>
              <a:rPr lang="de-DE" altLang="de-DE" smtClean="0">
                <a:latin typeface="Arial" pitchFamily="34" charset="0"/>
                <a:ea typeface="ヒラギノ角ゴ Pro W3" pitchFamily="-84" charset="-128"/>
                <a:cs typeface="Arial" pitchFamily="34" charset="0"/>
              </a:rPr>
              <a:t>Portale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9D53EB1A-5821-4D47-A61D-918A2F33D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125" y="6491288"/>
            <a:ext cx="3306763" cy="365125"/>
          </a:xfrm>
        </p:spPr>
        <p:txBody>
          <a:bodyPr/>
          <a:lstStyle/>
          <a:p>
            <a:pPr>
              <a:defRPr/>
            </a:pPr>
            <a:r>
              <a:rPr lang="de-DE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Fachschaftsrat</a:t>
            </a:r>
            <a:r>
              <a:rPr lang="de-DE" sz="1400">
                <a:latin typeface="Times New Roman" panose="02020603050405020304" pitchFamily="18" charset="0"/>
                <a:cs typeface="Times New Roman" panose="02020603050405020304" pitchFamily="18" charset="0"/>
              </a:rPr>
              <a:t> der Wirtschaftsingenieure</a:t>
            </a:r>
          </a:p>
        </p:txBody>
      </p:sp>
      <p:sp>
        <p:nvSpPr>
          <p:cNvPr id="28676" name="Textfeld 5"/>
          <p:cNvSpPr txBox="1">
            <a:spLocks noChangeArrowheads="1"/>
          </p:cNvSpPr>
          <p:nvPr/>
        </p:nvSpPr>
        <p:spPr bwMode="auto">
          <a:xfrm>
            <a:off x="8820150" y="6507163"/>
            <a:ext cx="2873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fld id="{1DC17160-0763-4855-BE08-315C6E2126FF}" type="slidenum">
              <a:rPr lang="de-DE" altLang="de-DE" sz="1400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pPr eaLnBrk="1" hangingPunct="1"/>
              <a:t>14</a:t>
            </a:fld>
            <a:endParaRPr lang="de-DE" altLang="de-DE" sz="1400">
              <a:solidFill>
                <a:srgbClr val="004C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7" name="Textfeld 9"/>
          <p:cNvSpPr txBox="1">
            <a:spLocks noChangeArrowheads="1"/>
          </p:cNvSpPr>
          <p:nvPr/>
        </p:nvSpPr>
        <p:spPr bwMode="auto">
          <a:xfrm>
            <a:off x="179388" y="1154113"/>
            <a:ext cx="878522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de-DE" altLang="de-DE" sz="3200" b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Moodle </a:t>
            </a:r>
            <a:r>
              <a:rPr lang="de-DE" altLang="de-DE" sz="2800" b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de-DE" altLang="de-DE" sz="2400">
                <a:solidFill>
                  <a:srgbClr val="595959"/>
                </a:solidFill>
                <a:cs typeface="Arial" pitchFamily="34" charset="0"/>
              </a:rPr>
              <a:t>moodle2.uni-due.de</a:t>
            </a:r>
            <a:r>
              <a:rPr lang="de-DE" altLang="de-DE" sz="2800" b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914400" lvl="1" indent="-457200" eaLnBrk="1" hangingPunct="1">
              <a:lnSpc>
                <a:spcPct val="150000"/>
              </a:lnSpc>
              <a:buFont typeface="Symbol" pitchFamily="18" charset="2"/>
              <a:buChar char="-"/>
            </a:pPr>
            <a:r>
              <a:rPr lang="de-DE" altLang="de-DE" sz="2800" b="1" i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Lehrmaterialien und Infos </a:t>
            </a:r>
          </a:p>
          <a:p>
            <a:pPr marL="914400" lvl="1" indent="-457200" eaLnBrk="1" hangingPunct="1">
              <a:lnSpc>
                <a:spcPct val="150000"/>
              </a:lnSpc>
              <a:buFont typeface="Symbol" pitchFamily="18" charset="2"/>
              <a:buChar char="-"/>
            </a:pPr>
            <a:endParaRPr lang="de-DE" altLang="de-DE" sz="2800" b="1" i="1">
              <a:solidFill>
                <a:srgbClr val="004C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xmlns="" id="{115B38DA-B33D-4F56-9174-86324625BB6F}"/>
              </a:ext>
            </a:extLst>
          </p:cNvPr>
          <p:cNvCxnSpPr/>
          <p:nvPr/>
        </p:nvCxnSpPr>
        <p:spPr>
          <a:xfrm>
            <a:off x="179388" y="6491288"/>
            <a:ext cx="87852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679" name="Grafik 2" descr="Bildschirmausschnitt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9450" y="2555875"/>
            <a:ext cx="7712075" cy="377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umsplatzhalter 3"/>
          <p:cNvSpPr>
            <a:spLocks noGrp="1"/>
          </p:cNvSpPr>
          <p:nvPr>
            <p:ph type="dt" sz="quarter" idx="10"/>
          </p:nvPr>
        </p:nvSpPr>
        <p:spPr bwMode="auto">
          <a:xfrm>
            <a:off x="362585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z="1400" dirty="0" smtClean="0">
                <a:latin typeface="Times New Roman" pitchFamily="18" charset="0"/>
                <a:cs typeface="Times New Roman" pitchFamily="18" charset="0"/>
              </a:rPr>
              <a:t>04.10.2017</a:t>
            </a:r>
            <a:endParaRPr lang="de-DE" altLang="de-DE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/>
          <p:cNvSpPr>
            <a:spLocks noGrp="1"/>
          </p:cNvSpPr>
          <p:nvPr>
            <p:ph type="title"/>
          </p:nvPr>
        </p:nvSpPr>
        <p:spPr>
          <a:xfrm>
            <a:off x="179388" y="179388"/>
            <a:ext cx="6840537" cy="865187"/>
          </a:xfrm>
        </p:spPr>
        <p:txBody>
          <a:bodyPr/>
          <a:lstStyle/>
          <a:p>
            <a:r>
              <a:rPr lang="de-DE" altLang="de-DE" smtClean="0">
                <a:latin typeface="Arial" pitchFamily="34" charset="0"/>
                <a:ea typeface="ヒラギノ角ゴ Pro W3" pitchFamily="-84" charset="-128"/>
                <a:cs typeface="Arial" pitchFamily="34" charset="0"/>
              </a:rPr>
              <a:t>Wichtige Links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EDA6A002-F116-4EBC-94CB-3F91184F0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125" y="6491288"/>
            <a:ext cx="3306763" cy="365125"/>
          </a:xfrm>
        </p:spPr>
        <p:txBody>
          <a:bodyPr/>
          <a:lstStyle/>
          <a:p>
            <a:pPr>
              <a:defRPr/>
            </a:pPr>
            <a:r>
              <a:rPr lang="de-DE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Fachschaftsrat</a:t>
            </a:r>
            <a:r>
              <a:rPr lang="de-DE" sz="1400">
                <a:latin typeface="Times New Roman" panose="02020603050405020304" pitchFamily="18" charset="0"/>
                <a:cs typeface="Times New Roman" panose="02020603050405020304" pitchFamily="18" charset="0"/>
              </a:rPr>
              <a:t> der Wirtschaftsingenieure</a:t>
            </a:r>
          </a:p>
        </p:txBody>
      </p:sp>
      <p:sp>
        <p:nvSpPr>
          <p:cNvPr id="29700" name="Textfeld 5"/>
          <p:cNvSpPr txBox="1">
            <a:spLocks noChangeArrowheads="1"/>
          </p:cNvSpPr>
          <p:nvPr/>
        </p:nvSpPr>
        <p:spPr bwMode="auto">
          <a:xfrm>
            <a:off x="8820150" y="6507163"/>
            <a:ext cx="2873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fld id="{2C9F7E50-8345-4F03-B009-2A90848290AB}" type="slidenum">
              <a:rPr lang="de-DE" altLang="de-DE" sz="1400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pPr eaLnBrk="1" hangingPunct="1"/>
              <a:t>15</a:t>
            </a:fld>
            <a:endParaRPr lang="de-DE" altLang="de-DE" sz="1400">
              <a:solidFill>
                <a:srgbClr val="004C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xmlns="" id="{225FFDCD-CBD3-481B-9737-DA5B2D4A557A}"/>
              </a:ext>
            </a:extLst>
          </p:cNvPr>
          <p:cNvCxnSpPr/>
          <p:nvPr/>
        </p:nvCxnSpPr>
        <p:spPr>
          <a:xfrm>
            <a:off x="179388" y="6491288"/>
            <a:ext cx="87852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xmlns="" id="{045C0CEC-1E2A-4CE7-A421-42A3A241369A}"/>
              </a:ext>
            </a:extLst>
          </p:cNvPr>
          <p:cNvSpPr/>
          <p:nvPr/>
        </p:nvSpPr>
        <p:spPr>
          <a:xfrm>
            <a:off x="179388" y="1223963"/>
            <a:ext cx="8786812" cy="5040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de-DE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Newsletter </a:t>
            </a:r>
            <a:r>
              <a:rPr lang="de-DE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altLang="de-DE" sz="24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www.uni-due.de/wiing/newsletter.shtml</a:t>
            </a:r>
            <a:r>
              <a:rPr lang="de-DE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de-DE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de-D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13">
            <a:extLst>
              <a:ext uri="{FF2B5EF4-FFF2-40B4-BE49-F238E27FC236}">
                <a16:creationId xmlns:a16="http://schemas.microsoft.com/office/drawing/2014/main" xmlns="" id="{6F2E991D-AEAE-408F-A66F-3D4DA3057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1563" y="1830388"/>
            <a:ext cx="3309937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  <a:defRPr sz="2800" b="1">
                <a:solidFill>
                  <a:srgbClr val="004C93"/>
                </a:solidFill>
                <a:latin typeface="Arial" pitchFamily="34" charset="0"/>
                <a:ea typeface="ヒラギノ角ゴ Pro W3" pitchFamily="-8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0000"/>
                </a:solidFill>
                <a:latin typeface="Arial" pitchFamily="34" charset="0"/>
                <a:ea typeface="ヒラギノ角ゴ Pro W3" pitchFamily="-8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Lucida Grande" pitchFamily="-84" charset="0"/>
              <a:buChar char="▪"/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84" charset="-128"/>
              </a:defRPr>
            </a:lvl9pPr>
          </a:lstStyle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Infos zu: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/>
            </a:pPr>
            <a:r>
              <a:rPr lang="de-DE" altLang="de-DE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Veranstaltungen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/>
            </a:pPr>
            <a:r>
              <a:rPr lang="de-DE" altLang="de-DE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Jobs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/>
            </a:pPr>
            <a:r>
              <a:rPr lang="de-DE" altLang="de-DE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Prüfungen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/>
            </a:pPr>
            <a:r>
              <a:rPr lang="de-DE" altLang="de-DE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Ankündigungen für </a:t>
            </a:r>
            <a:r>
              <a:rPr lang="de-DE" altLang="de-DE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WiIngs</a:t>
            </a:r>
            <a:endParaRPr lang="de-DE" altLang="de-DE" b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endParaRPr lang="de-DE" altLang="de-DE" b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/>
            </a:pPr>
            <a:endParaRPr lang="de-DE" altLang="de-DE" b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AA341EFF-5B46-4074-9FCD-39D97B0E5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5629" t="14860" r="17344"/>
          <a:stretch>
            <a:fillRect/>
          </a:stretch>
        </p:blipFill>
        <p:spPr bwMode="auto">
          <a:xfrm>
            <a:off x="269875" y="1971675"/>
            <a:ext cx="5881688" cy="4037013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sp>
        <p:nvSpPr>
          <p:cNvPr id="11" name="Datumsplatzhalter 3"/>
          <p:cNvSpPr>
            <a:spLocks noGrp="1"/>
          </p:cNvSpPr>
          <p:nvPr>
            <p:ph type="dt" sz="quarter" idx="10"/>
          </p:nvPr>
        </p:nvSpPr>
        <p:spPr bwMode="auto">
          <a:xfrm>
            <a:off x="362585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z="1400" dirty="0" smtClean="0">
                <a:latin typeface="Times New Roman" pitchFamily="18" charset="0"/>
                <a:cs typeface="Times New Roman" pitchFamily="18" charset="0"/>
              </a:rPr>
              <a:t>04.10.2017</a:t>
            </a:r>
            <a:endParaRPr lang="de-DE" altLang="de-DE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1"/>
          <p:cNvSpPr>
            <a:spLocks noGrp="1"/>
          </p:cNvSpPr>
          <p:nvPr>
            <p:ph type="title"/>
          </p:nvPr>
        </p:nvSpPr>
        <p:spPr>
          <a:xfrm>
            <a:off x="179388" y="179388"/>
            <a:ext cx="6840537" cy="865187"/>
          </a:xfrm>
        </p:spPr>
        <p:txBody>
          <a:bodyPr/>
          <a:lstStyle/>
          <a:p>
            <a:r>
              <a:rPr lang="de-DE" altLang="de-DE" smtClean="0">
                <a:latin typeface="Arial" pitchFamily="34" charset="0"/>
                <a:ea typeface="ヒラギノ角ゴ Pro W3" pitchFamily="-84" charset="-128"/>
                <a:cs typeface="Arial" pitchFamily="34" charset="0"/>
              </a:rPr>
              <a:t>Wichtige Links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23211733-A59B-4C45-A7FB-BD0BA9FD0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125" y="6491288"/>
            <a:ext cx="3306763" cy="365125"/>
          </a:xfrm>
        </p:spPr>
        <p:txBody>
          <a:bodyPr/>
          <a:lstStyle/>
          <a:p>
            <a:pPr>
              <a:defRPr/>
            </a:pP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Fachschaftsrat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Wirtschaftsingenieure</a:t>
            </a:r>
          </a:p>
        </p:txBody>
      </p:sp>
      <p:sp>
        <p:nvSpPr>
          <p:cNvPr id="30724" name="Textfeld 5"/>
          <p:cNvSpPr txBox="1">
            <a:spLocks noChangeArrowheads="1"/>
          </p:cNvSpPr>
          <p:nvPr/>
        </p:nvSpPr>
        <p:spPr bwMode="auto">
          <a:xfrm>
            <a:off x="8820150" y="6507163"/>
            <a:ext cx="2873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fld id="{A3A63B92-E7DB-4C18-9AAA-1D1AF62F9531}" type="slidenum">
              <a:rPr lang="de-DE" altLang="de-DE" sz="1400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pPr eaLnBrk="1" hangingPunct="1"/>
              <a:t>16</a:t>
            </a:fld>
            <a:endParaRPr lang="de-DE" altLang="de-DE" sz="1400">
              <a:solidFill>
                <a:srgbClr val="004C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xmlns="" id="{68EF8397-0AB5-4C0B-A0A8-9B5FD5FAAE70}"/>
              </a:ext>
            </a:extLst>
          </p:cNvPr>
          <p:cNvCxnSpPr/>
          <p:nvPr/>
        </p:nvCxnSpPr>
        <p:spPr>
          <a:xfrm>
            <a:off x="179388" y="6491288"/>
            <a:ext cx="87852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xmlns="" id="{E0000D29-B352-4B1C-87E3-F223AC7A76BA}"/>
              </a:ext>
            </a:extLst>
          </p:cNvPr>
          <p:cNvSpPr/>
          <p:nvPr/>
        </p:nvSpPr>
        <p:spPr>
          <a:xfrm>
            <a:off x="179388" y="1223963"/>
            <a:ext cx="8786812" cy="5040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de-DE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Prüfungsamt </a:t>
            </a:r>
            <a:r>
              <a:rPr lang="de-DE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altLang="de-DE" sz="1600" dirty="0">
                <a:solidFill>
                  <a:srgbClr val="6D6D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www.uni-due.de/verwaltung/pruefungswesen/d_win_startseite.php</a:t>
            </a:r>
            <a:r>
              <a:rPr lang="de-DE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de-DE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de-D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13">
            <a:extLst>
              <a:ext uri="{FF2B5EF4-FFF2-40B4-BE49-F238E27FC236}">
                <a16:creationId xmlns:a16="http://schemas.microsoft.com/office/drawing/2014/main" xmlns="" id="{77F20EF8-6698-4126-84CA-2EE9BFDD0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2613" y="1974850"/>
            <a:ext cx="3590925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  <a:defRPr sz="2800" b="1">
                <a:solidFill>
                  <a:srgbClr val="004C93"/>
                </a:solidFill>
                <a:latin typeface="Arial" pitchFamily="34" charset="0"/>
                <a:ea typeface="ヒラギノ角ゴ Pro W3" pitchFamily="-8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0000"/>
                </a:solidFill>
                <a:latin typeface="Arial" pitchFamily="34" charset="0"/>
                <a:ea typeface="ヒラギノ角ゴ Pro W3" pitchFamily="-8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Lucida Grande" pitchFamily="-84" charset="0"/>
              <a:buChar char="▪"/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84" charset="-128"/>
              </a:defRPr>
            </a:lvl9pPr>
          </a:lstStyle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Prüfungsinfos (Ort, Datum, Zeit)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Ankündigungen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endParaRPr lang="de-DE" altLang="de-DE" b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de-DE" altLang="de-DE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Attest persönlich  	einreichen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de-DE" altLang="de-DE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(3 Werktage)!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endParaRPr lang="de-DE" altLang="de-DE" b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/>
            </a:pPr>
            <a:endParaRPr lang="de-DE" altLang="de-DE" b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8" name="Picture 8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88" y="1960563"/>
            <a:ext cx="5407025" cy="3743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1" name="Datumsplatzhalter 3"/>
          <p:cNvSpPr>
            <a:spLocks noGrp="1"/>
          </p:cNvSpPr>
          <p:nvPr>
            <p:ph type="dt" sz="quarter" idx="10"/>
          </p:nvPr>
        </p:nvSpPr>
        <p:spPr bwMode="auto">
          <a:xfrm>
            <a:off x="362585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z="1400" dirty="0" smtClean="0">
                <a:latin typeface="Times New Roman" pitchFamily="18" charset="0"/>
                <a:cs typeface="Times New Roman" pitchFamily="18" charset="0"/>
              </a:rPr>
              <a:t>04.10.2017</a:t>
            </a:r>
            <a:endParaRPr lang="de-DE" altLang="de-DE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/>
          <p:cNvSpPr>
            <a:spLocks noGrp="1"/>
          </p:cNvSpPr>
          <p:nvPr>
            <p:ph type="title"/>
          </p:nvPr>
        </p:nvSpPr>
        <p:spPr>
          <a:xfrm>
            <a:off x="179388" y="179388"/>
            <a:ext cx="6840537" cy="865187"/>
          </a:xfrm>
        </p:spPr>
        <p:txBody>
          <a:bodyPr/>
          <a:lstStyle/>
          <a:p>
            <a:r>
              <a:rPr lang="de-DE" altLang="de-DE" smtClean="0">
                <a:latin typeface="Arial" pitchFamily="34" charset="0"/>
                <a:ea typeface="ヒラギノ角ゴ Pro W3" pitchFamily="-84" charset="-128"/>
                <a:cs typeface="Arial" pitchFamily="34" charset="0"/>
              </a:rPr>
              <a:t>Wichtige Links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3E4E527B-1AD6-4454-B1E9-17E7E5647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125" y="6491288"/>
            <a:ext cx="3306763" cy="365125"/>
          </a:xfrm>
        </p:spPr>
        <p:txBody>
          <a:bodyPr/>
          <a:lstStyle/>
          <a:p>
            <a:pPr>
              <a:defRPr/>
            </a:pPr>
            <a:r>
              <a:rPr lang="de-DE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Fachschaftsrat</a:t>
            </a:r>
            <a:r>
              <a:rPr lang="de-DE" sz="1400">
                <a:latin typeface="Times New Roman" panose="02020603050405020304" pitchFamily="18" charset="0"/>
                <a:cs typeface="Times New Roman" panose="02020603050405020304" pitchFamily="18" charset="0"/>
              </a:rPr>
              <a:t> der Wirtschaftsingenieure</a:t>
            </a:r>
          </a:p>
        </p:txBody>
      </p:sp>
      <p:sp>
        <p:nvSpPr>
          <p:cNvPr id="31748" name="Textfeld 5"/>
          <p:cNvSpPr txBox="1">
            <a:spLocks noChangeArrowheads="1"/>
          </p:cNvSpPr>
          <p:nvPr/>
        </p:nvSpPr>
        <p:spPr bwMode="auto">
          <a:xfrm>
            <a:off x="8820150" y="6507163"/>
            <a:ext cx="2873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fld id="{BBFABF72-E56F-41EB-8AB1-245B734D55C3}" type="slidenum">
              <a:rPr lang="de-DE" altLang="de-DE" sz="1400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pPr eaLnBrk="1" hangingPunct="1"/>
              <a:t>17</a:t>
            </a:fld>
            <a:endParaRPr lang="de-DE" altLang="de-DE" sz="1400">
              <a:solidFill>
                <a:srgbClr val="004C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xmlns="" id="{49FFFE61-157F-4CBD-B476-70F8AEC4DCAF}"/>
              </a:ext>
            </a:extLst>
          </p:cNvPr>
          <p:cNvCxnSpPr/>
          <p:nvPr/>
        </p:nvCxnSpPr>
        <p:spPr>
          <a:xfrm>
            <a:off x="179388" y="6491288"/>
            <a:ext cx="87852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xmlns="" id="{316D3D87-8983-401B-B776-10E4D34126F7}"/>
              </a:ext>
            </a:extLst>
          </p:cNvPr>
          <p:cNvSpPr/>
          <p:nvPr/>
        </p:nvSpPr>
        <p:spPr>
          <a:xfrm>
            <a:off x="179388" y="1223963"/>
            <a:ext cx="8786812" cy="5040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de-DE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Universitätsbibliothek </a:t>
            </a:r>
            <a:r>
              <a:rPr lang="de-DE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altLang="de-DE" sz="1600" dirty="0">
                <a:solidFill>
                  <a:srgbClr val="595959"/>
                </a:solidFill>
                <a:cs typeface="Arial" pitchFamily="34" charset="0"/>
              </a:rPr>
              <a:t>www.uni-due.de/ub</a:t>
            </a:r>
            <a:r>
              <a:rPr lang="de-DE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de-DE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de-D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13">
            <a:extLst>
              <a:ext uri="{FF2B5EF4-FFF2-40B4-BE49-F238E27FC236}">
                <a16:creationId xmlns:a16="http://schemas.microsoft.com/office/drawing/2014/main" xmlns="" id="{838D03FB-9AEC-4CFE-A4DF-3BD8D379F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2613" y="1974850"/>
            <a:ext cx="3590925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  <a:defRPr sz="2800" b="1">
                <a:solidFill>
                  <a:srgbClr val="004C93"/>
                </a:solidFill>
                <a:latin typeface="Arial" pitchFamily="34" charset="0"/>
                <a:ea typeface="ヒラギノ角ゴ Pro W3" pitchFamily="-8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0000"/>
                </a:solidFill>
                <a:latin typeface="Arial" pitchFamily="34" charset="0"/>
                <a:ea typeface="ヒラギノ角ゴ Pro W3" pitchFamily="-8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Lucida Grande" pitchFamily="-84" charset="0"/>
              <a:buChar char="▪"/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84" charset="-128"/>
              </a:defRPr>
            </a:lvl9pPr>
          </a:lstStyle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20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Informationen über Ausleihe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20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Onlinezugriff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20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Kostenlose Bücher und Fachartikel (Springer-Link)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2000" b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endParaRPr lang="de-DE" altLang="de-DE" sz="2000" b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de-DE" altLang="de-DE" sz="20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Ausweis in Bibliothek freischalten!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/>
            </a:pPr>
            <a:endParaRPr lang="de-DE" altLang="de-DE" sz="2000" b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7AA2E8D3-8829-44D2-ADF2-72EF0EAED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5524" t="14860" r="17764" b="3713"/>
          <a:stretch>
            <a:fillRect/>
          </a:stretch>
        </p:blipFill>
        <p:spPr bwMode="auto">
          <a:xfrm>
            <a:off x="277813" y="1974850"/>
            <a:ext cx="5407025" cy="3902075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sp>
        <p:nvSpPr>
          <p:cNvPr id="12" name="Datumsplatzhalter 3"/>
          <p:cNvSpPr>
            <a:spLocks noGrp="1"/>
          </p:cNvSpPr>
          <p:nvPr>
            <p:ph type="dt" sz="quarter" idx="10"/>
          </p:nvPr>
        </p:nvSpPr>
        <p:spPr bwMode="auto">
          <a:xfrm>
            <a:off x="362585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z="1400" dirty="0" smtClean="0">
                <a:latin typeface="Times New Roman" pitchFamily="18" charset="0"/>
                <a:cs typeface="Times New Roman" pitchFamily="18" charset="0"/>
              </a:rPr>
              <a:t>04.10.2017</a:t>
            </a:r>
            <a:endParaRPr lang="de-DE" altLang="de-DE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1"/>
          <p:cNvSpPr>
            <a:spLocks noGrp="1"/>
          </p:cNvSpPr>
          <p:nvPr>
            <p:ph type="title"/>
          </p:nvPr>
        </p:nvSpPr>
        <p:spPr>
          <a:xfrm>
            <a:off x="179388" y="179388"/>
            <a:ext cx="6840537" cy="865187"/>
          </a:xfrm>
        </p:spPr>
        <p:txBody>
          <a:bodyPr/>
          <a:lstStyle/>
          <a:p>
            <a:r>
              <a:rPr lang="de-DE" altLang="de-DE" smtClean="0">
                <a:latin typeface="Arial" pitchFamily="34" charset="0"/>
                <a:ea typeface="ヒラギノ角ゴ Pro W3" pitchFamily="-84" charset="-128"/>
                <a:cs typeface="Arial" pitchFamily="34" charset="0"/>
              </a:rPr>
              <a:t>Wichtige Links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45D06B5A-D460-42E7-BFD0-C2E220F76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125" y="6491288"/>
            <a:ext cx="3306763" cy="365125"/>
          </a:xfrm>
        </p:spPr>
        <p:txBody>
          <a:bodyPr/>
          <a:lstStyle/>
          <a:p>
            <a:pPr>
              <a:defRPr/>
            </a:pPr>
            <a:r>
              <a:rPr lang="de-DE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Fachschaftsrat</a:t>
            </a:r>
            <a:r>
              <a:rPr lang="de-DE" sz="1400">
                <a:latin typeface="Times New Roman" panose="02020603050405020304" pitchFamily="18" charset="0"/>
                <a:cs typeface="Times New Roman" panose="02020603050405020304" pitchFamily="18" charset="0"/>
              </a:rPr>
              <a:t> der Wirtschaftsingenieure</a:t>
            </a:r>
          </a:p>
        </p:txBody>
      </p:sp>
      <p:sp>
        <p:nvSpPr>
          <p:cNvPr id="32772" name="Textfeld 5"/>
          <p:cNvSpPr txBox="1">
            <a:spLocks noChangeArrowheads="1"/>
          </p:cNvSpPr>
          <p:nvPr/>
        </p:nvSpPr>
        <p:spPr bwMode="auto">
          <a:xfrm>
            <a:off x="8820150" y="6507163"/>
            <a:ext cx="2873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fld id="{2D119DCE-736B-4A8E-BB48-EBF9F9BFCA45}" type="slidenum">
              <a:rPr lang="de-DE" altLang="de-DE" sz="1400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pPr eaLnBrk="1" hangingPunct="1"/>
              <a:t>18</a:t>
            </a:fld>
            <a:endParaRPr lang="de-DE" altLang="de-DE" sz="1400">
              <a:solidFill>
                <a:srgbClr val="004C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xmlns="" id="{CE509651-C78D-4E09-9688-0697230F58B3}"/>
              </a:ext>
            </a:extLst>
          </p:cNvPr>
          <p:cNvCxnSpPr/>
          <p:nvPr/>
        </p:nvCxnSpPr>
        <p:spPr>
          <a:xfrm>
            <a:off x="179388" y="6491288"/>
            <a:ext cx="87852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xmlns="" id="{B5BA66AE-28C3-49DB-80C3-FFE1721874B4}"/>
              </a:ext>
            </a:extLst>
          </p:cNvPr>
          <p:cNvSpPr/>
          <p:nvPr/>
        </p:nvSpPr>
        <p:spPr>
          <a:xfrm>
            <a:off x="179388" y="1223963"/>
            <a:ext cx="8786812" cy="5040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de-DE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Selfcare</a:t>
            </a:r>
            <a:r>
              <a:rPr lang="de-DE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Portal</a:t>
            </a:r>
            <a:r>
              <a:rPr lang="de-DE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https://benutzerverwaltung.uni-due.de/portal</a:t>
            </a:r>
            <a:r>
              <a:rPr lang="de-DE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de-DE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de-D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rafik 12" descr="screen-capture-8">
            <a:extLst>
              <a:ext uri="{FF2B5EF4-FFF2-40B4-BE49-F238E27FC236}">
                <a16:creationId xmlns:a16="http://schemas.microsoft.com/office/drawing/2014/main" xmlns="" id="{BB92EFEB-FDAF-4937-8018-DA80A322A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338" y="2087563"/>
            <a:ext cx="5672137" cy="376555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sp>
        <p:nvSpPr>
          <p:cNvPr id="32776" name="Textfeld 13"/>
          <p:cNvSpPr txBox="1">
            <a:spLocks noChangeArrowheads="1"/>
          </p:cNvSpPr>
          <p:nvPr/>
        </p:nvSpPr>
        <p:spPr bwMode="auto">
          <a:xfrm>
            <a:off x="5959475" y="1938338"/>
            <a:ext cx="3006725" cy="66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de-DE" altLang="de-DE" sz="2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Passwort ändern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quarter" idx="10"/>
          </p:nvPr>
        </p:nvSpPr>
        <p:spPr bwMode="auto">
          <a:xfrm>
            <a:off x="362585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z="1400" dirty="0" smtClean="0">
                <a:latin typeface="Times New Roman" pitchFamily="18" charset="0"/>
                <a:cs typeface="Times New Roman" pitchFamily="18" charset="0"/>
              </a:rPr>
              <a:t>04.10.2017</a:t>
            </a:r>
            <a:endParaRPr lang="de-DE" altLang="de-DE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>
          <a:xfrm>
            <a:off x="179388" y="179388"/>
            <a:ext cx="6840537" cy="865187"/>
          </a:xfrm>
        </p:spPr>
        <p:txBody>
          <a:bodyPr/>
          <a:lstStyle/>
          <a:p>
            <a:r>
              <a:rPr lang="de-DE" altLang="de-DE" smtClean="0">
                <a:latin typeface="Arial" pitchFamily="34" charset="0"/>
                <a:ea typeface="ヒラギノ角ゴ Pro W3" pitchFamily="-84" charset="-128"/>
                <a:cs typeface="Arial" pitchFamily="34" charset="0"/>
              </a:rPr>
              <a:t>Agenda</a:t>
            </a:r>
          </a:p>
        </p:txBody>
      </p:sp>
      <p:sp>
        <p:nvSpPr>
          <p:cNvPr id="13315" name="Datumsplatzhalter 3"/>
          <p:cNvSpPr>
            <a:spLocks noGrp="1"/>
          </p:cNvSpPr>
          <p:nvPr>
            <p:ph type="dt" sz="quarter" idx="10"/>
          </p:nvPr>
        </p:nvSpPr>
        <p:spPr bwMode="auto">
          <a:xfrm>
            <a:off x="362585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z="1400" dirty="0" smtClean="0">
                <a:latin typeface="Times New Roman" pitchFamily="18" charset="0"/>
                <a:cs typeface="Times New Roman" pitchFamily="18" charset="0"/>
              </a:rPr>
              <a:t>04.10.2017</a:t>
            </a:r>
            <a:endParaRPr lang="de-DE" altLang="de-DE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0AABF188-AA33-4D42-BB08-7719AA9BF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125" y="6491288"/>
            <a:ext cx="3306763" cy="365125"/>
          </a:xfrm>
        </p:spPr>
        <p:txBody>
          <a:bodyPr/>
          <a:lstStyle/>
          <a:p>
            <a:pPr>
              <a:defRPr/>
            </a:pPr>
            <a:r>
              <a:rPr lang="de-DE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Fachschaftsrat</a:t>
            </a:r>
            <a:r>
              <a:rPr lang="de-DE" sz="1400">
                <a:latin typeface="Times New Roman" panose="02020603050405020304" pitchFamily="18" charset="0"/>
                <a:cs typeface="Times New Roman" panose="02020603050405020304" pitchFamily="18" charset="0"/>
              </a:rPr>
              <a:t> der Wirtschaftsingenieure</a:t>
            </a:r>
          </a:p>
        </p:txBody>
      </p:sp>
      <p:sp>
        <p:nvSpPr>
          <p:cNvPr id="13317" name="Textfeld 5"/>
          <p:cNvSpPr txBox="1">
            <a:spLocks noChangeArrowheads="1"/>
          </p:cNvSpPr>
          <p:nvPr/>
        </p:nvSpPr>
        <p:spPr bwMode="auto">
          <a:xfrm>
            <a:off x="8820150" y="6507163"/>
            <a:ext cx="2873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fld id="{E8D04A7B-6028-4EFD-9FA3-018975CA6C42}" type="slidenum">
              <a:rPr lang="de-DE" altLang="de-DE" sz="1400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pPr eaLnBrk="1" hangingPunct="1"/>
              <a:t>1</a:t>
            </a:fld>
            <a:endParaRPr lang="de-DE" altLang="de-DE" sz="1400">
              <a:solidFill>
                <a:srgbClr val="004C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6" name="Textfeld 9">
            <a:extLst>
              <a:ext uri="{FF2B5EF4-FFF2-40B4-BE49-F238E27FC236}">
                <a16:creationId xmlns:a16="http://schemas.microsoft.com/office/drawing/2014/main" xmlns="" id="{F2F0187A-AED7-4834-A04E-708F19AB5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154113"/>
            <a:ext cx="8785225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de-DE" altLang="de-DE" sz="2600" b="1" dirty="0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Der Fachschaftsrat</a:t>
            </a: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de-DE" altLang="de-DE" sz="2600" b="1" dirty="0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Lageplan</a:t>
            </a: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de-DE" altLang="de-DE" sz="2600" b="1" dirty="0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Studierendenausweis</a:t>
            </a: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de-DE" altLang="de-DE" sz="2600" b="1" dirty="0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Lehrveranstaltungen</a:t>
            </a: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de-DE" altLang="de-DE" sz="2600" b="1" dirty="0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Klausuren und Prüfungen</a:t>
            </a:r>
          </a:p>
          <a:p>
            <a:pPr marL="0" indent="0" eaLnBrk="1" hangingPunct="1">
              <a:lnSpc>
                <a:spcPct val="150000"/>
              </a:lnSpc>
              <a:defRPr/>
            </a:pPr>
            <a:endParaRPr lang="de-DE" altLang="de-DE" sz="2600" b="1" dirty="0">
              <a:solidFill>
                <a:srgbClr val="004C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xmlns="" id="{15AC62F6-6758-4870-8936-E28EE8047887}"/>
              </a:ext>
            </a:extLst>
          </p:cNvPr>
          <p:cNvCxnSpPr/>
          <p:nvPr/>
        </p:nvCxnSpPr>
        <p:spPr>
          <a:xfrm>
            <a:off x="179388" y="6491288"/>
            <a:ext cx="87852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1"/>
          <p:cNvSpPr>
            <a:spLocks noGrp="1"/>
          </p:cNvSpPr>
          <p:nvPr>
            <p:ph type="title"/>
          </p:nvPr>
        </p:nvSpPr>
        <p:spPr>
          <a:xfrm>
            <a:off x="179388" y="179388"/>
            <a:ext cx="6840537" cy="865187"/>
          </a:xfrm>
        </p:spPr>
        <p:txBody>
          <a:bodyPr/>
          <a:lstStyle/>
          <a:p>
            <a:r>
              <a:rPr lang="de-DE" altLang="de-DE" smtClean="0">
                <a:latin typeface="Arial" pitchFamily="34" charset="0"/>
                <a:ea typeface="ヒラギノ角ゴ Pro W3" pitchFamily="-84" charset="-128"/>
                <a:cs typeface="Arial" pitchFamily="34" charset="0"/>
              </a:rPr>
              <a:t>Wichtige Links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B63F69D9-2196-4A87-921D-C9913E62B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125" y="6491288"/>
            <a:ext cx="3306763" cy="365125"/>
          </a:xfrm>
        </p:spPr>
        <p:txBody>
          <a:bodyPr/>
          <a:lstStyle/>
          <a:p>
            <a:pPr>
              <a:defRPr/>
            </a:pPr>
            <a:r>
              <a:rPr lang="de-DE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Fachschaftsrat</a:t>
            </a:r>
            <a:r>
              <a:rPr lang="de-DE" sz="1400">
                <a:latin typeface="Times New Roman" panose="02020603050405020304" pitchFamily="18" charset="0"/>
                <a:cs typeface="Times New Roman" panose="02020603050405020304" pitchFamily="18" charset="0"/>
              </a:rPr>
              <a:t> der Wirtschaftsingenieure</a:t>
            </a:r>
          </a:p>
        </p:txBody>
      </p:sp>
      <p:sp>
        <p:nvSpPr>
          <p:cNvPr id="33796" name="Textfeld 5"/>
          <p:cNvSpPr txBox="1">
            <a:spLocks noChangeArrowheads="1"/>
          </p:cNvSpPr>
          <p:nvPr/>
        </p:nvSpPr>
        <p:spPr bwMode="auto">
          <a:xfrm>
            <a:off x="8820150" y="6507163"/>
            <a:ext cx="2873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fld id="{624158D6-D938-4E08-8B5C-3E4665F80DFB}" type="slidenum">
              <a:rPr lang="de-DE" altLang="de-DE" sz="1400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pPr eaLnBrk="1" hangingPunct="1"/>
              <a:t>19</a:t>
            </a:fld>
            <a:endParaRPr lang="de-DE" altLang="de-DE" sz="1400">
              <a:solidFill>
                <a:srgbClr val="004C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xmlns="" id="{309FEC50-9415-4DA9-A676-35035A271D52}"/>
              </a:ext>
            </a:extLst>
          </p:cNvPr>
          <p:cNvCxnSpPr/>
          <p:nvPr/>
        </p:nvCxnSpPr>
        <p:spPr>
          <a:xfrm>
            <a:off x="179388" y="6538913"/>
            <a:ext cx="87852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xmlns="" id="{E189125A-5F3B-4A47-89DF-519F1F9E5988}"/>
              </a:ext>
            </a:extLst>
          </p:cNvPr>
          <p:cNvSpPr/>
          <p:nvPr/>
        </p:nvSpPr>
        <p:spPr>
          <a:xfrm>
            <a:off x="111125" y="1223963"/>
            <a:ext cx="8786813" cy="5040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de-DE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 </a:t>
            </a:r>
            <a:r>
              <a:rPr lang="de-DE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https://webmail.uni-due.de</a:t>
            </a:r>
            <a:r>
              <a:rPr lang="de-DE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de-DE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de-D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3" y="1984375"/>
            <a:ext cx="5737225" cy="4279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3800" name="Textfeld 13"/>
          <p:cNvSpPr txBox="1">
            <a:spLocks noChangeArrowheads="1"/>
          </p:cNvSpPr>
          <p:nvPr/>
        </p:nvSpPr>
        <p:spPr bwMode="auto">
          <a:xfrm>
            <a:off x="6008688" y="1731963"/>
            <a:ext cx="3005137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de-DE" altLang="de-DE" sz="2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E-Mail Postfach </a:t>
            </a:r>
          </a:p>
          <a:p>
            <a:pPr marL="457200" indent="-457200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de-DE" altLang="de-DE" sz="2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Dozenten antworten nur bei Uni-Adressen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quarter" idx="10"/>
          </p:nvPr>
        </p:nvSpPr>
        <p:spPr bwMode="auto">
          <a:xfrm>
            <a:off x="362585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z="1400" dirty="0" smtClean="0">
                <a:latin typeface="Times New Roman" pitchFamily="18" charset="0"/>
                <a:cs typeface="Times New Roman" pitchFamily="18" charset="0"/>
              </a:rPr>
              <a:t>04.10.2017</a:t>
            </a:r>
            <a:endParaRPr lang="de-DE" altLang="de-DE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el 1"/>
          <p:cNvSpPr>
            <a:spLocks noGrp="1"/>
          </p:cNvSpPr>
          <p:nvPr>
            <p:ph type="title"/>
          </p:nvPr>
        </p:nvSpPr>
        <p:spPr>
          <a:xfrm>
            <a:off x="179388" y="179388"/>
            <a:ext cx="6840537" cy="865187"/>
          </a:xfrm>
        </p:spPr>
        <p:txBody>
          <a:bodyPr/>
          <a:lstStyle/>
          <a:p>
            <a:r>
              <a:rPr lang="de-DE" altLang="de-DE" smtClean="0">
                <a:latin typeface="Arial" pitchFamily="34" charset="0"/>
                <a:ea typeface="ヒラギノ角ゴ Pro W3" pitchFamily="-84" charset="-128"/>
                <a:cs typeface="Arial" pitchFamily="34" charset="0"/>
              </a:rPr>
              <a:t>Wichtige Links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135D0AB8-4913-47C3-A4C9-130F24678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125" y="6491288"/>
            <a:ext cx="3306763" cy="365125"/>
          </a:xfrm>
        </p:spPr>
        <p:txBody>
          <a:bodyPr/>
          <a:lstStyle/>
          <a:p>
            <a:pPr>
              <a:defRPr/>
            </a:pPr>
            <a:r>
              <a:rPr lang="de-DE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Fachschaftsrat</a:t>
            </a:r>
            <a:r>
              <a:rPr lang="de-DE" sz="1400">
                <a:latin typeface="Times New Roman" panose="02020603050405020304" pitchFamily="18" charset="0"/>
                <a:cs typeface="Times New Roman" panose="02020603050405020304" pitchFamily="18" charset="0"/>
              </a:rPr>
              <a:t> der Wirtschaftsingenieure</a:t>
            </a:r>
          </a:p>
        </p:txBody>
      </p:sp>
      <p:sp>
        <p:nvSpPr>
          <p:cNvPr id="34820" name="Textfeld 5"/>
          <p:cNvSpPr txBox="1">
            <a:spLocks noChangeArrowheads="1"/>
          </p:cNvSpPr>
          <p:nvPr/>
        </p:nvSpPr>
        <p:spPr bwMode="auto">
          <a:xfrm>
            <a:off x="8820150" y="6507163"/>
            <a:ext cx="2873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fld id="{F2554EAC-D32E-42CC-B58E-9E3205BB5DC1}" type="slidenum">
              <a:rPr lang="de-DE" altLang="de-DE" sz="1400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pPr eaLnBrk="1" hangingPunct="1"/>
              <a:t>20</a:t>
            </a:fld>
            <a:endParaRPr lang="de-DE" altLang="de-DE" sz="1400">
              <a:solidFill>
                <a:srgbClr val="004C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xmlns="" id="{6A65518E-F62E-42C7-9CD8-764BF709F7FE}"/>
              </a:ext>
            </a:extLst>
          </p:cNvPr>
          <p:cNvCxnSpPr/>
          <p:nvPr/>
        </p:nvCxnSpPr>
        <p:spPr>
          <a:xfrm>
            <a:off x="179388" y="6491288"/>
            <a:ext cx="87852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xmlns="" id="{ED902218-6061-44B9-9F5B-3D50FFEF54A9}"/>
              </a:ext>
            </a:extLst>
          </p:cNvPr>
          <p:cNvSpPr/>
          <p:nvPr/>
        </p:nvSpPr>
        <p:spPr>
          <a:xfrm>
            <a:off x="179388" y="1223963"/>
            <a:ext cx="8786812" cy="5040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de-DE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 </a:t>
            </a:r>
            <a:r>
              <a:rPr lang="de-DE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https://campus.uni-due.de/cm</a:t>
            </a:r>
            <a:r>
              <a:rPr lang="de-DE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de-DE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de-D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23" name="Textfeld 13"/>
          <p:cNvSpPr txBox="1">
            <a:spLocks noChangeArrowheads="1"/>
          </p:cNvSpPr>
          <p:nvPr/>
        </p:nvSpPr>
        <p:spPr bwMode="auto">
          <a:xfrm>
            <a:off x="5903913" y="1938338"/>
            <a:ext cx="3240087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de-DE" altLang="de-DE" sz="2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Rückmeldung &amp; Studienbeitrag</a:t>
            </a:r>
          </a:p>
          <a:p>
            <a:pPr marL="457200" indent="-457200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de-DE" altLang="de-DE" sz="2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Immatrikulations-bescheinigung</a:t>
            </a:r>
          </a:p>
        </p:txBody>
      </p:sp>
      <p:pic>
        <p:nvPicPr>
          <p:cNvPr id="3482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938" y="2095500"/>
            <a:ext cx="5641975" cy="3679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Datumsplatzhalter 3"/>
          <p:cNvSpPr>
            <a:spLocks noGrp="1"/>
          </p:cNvSpPr>
          <p:nvPr>
            <p:ph type="dt" sz="quarter" idx="10"/>
          </p:nvPr>
        </p:nvSpPr>
        <p:spPr bwMode="auto">
          <a:xfrm>
            <a:off x="362585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z="1400" dirty="0" smtClean="0">
                <a:latin typeface="Times New Roman" pitchFamily="18" charset="0"/>
                <a:cs typeface="Times New Roman" pitchFamily="18" charset="0"/>
              </a:rPr>
              <a:t>04.10.2017</a:t>
            </a:r>
            <a:endParaRPr lang="de-DE" altLang="de-DE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/>
          <p:cNvSpPr>
            <a:spLocks noGrp="1"/>
          </p:cNvSpPr>
          <p:nvPr>
            <p:ph type="title"/>
          </p:nvPr>
        </p:nvSpPr>
        <p:spPr>
          <a:xfrm>
            <a:off x="179388" y="179388"/>
            <a:ext cx="6840537" cy="865187"/>
          </a:xfrm>
        </p:spPr>
        <p:txBody>
          <a:bodyPr/>
          <a:lstStyle/>
          <a:p>
            <a:r>
              <a:rPr lang="de-DE" altLang="de-DE" smtClean="0">
                <a:latin typeface="Arial" pitchFamily="34" charset="0"/>
                <a:ea typeface="ヒラギノ角ゴ Pro W3" pitchFamily="-84" charset="-128"/>
                <a:cs typeface="Arial" pitchFamily="34" charset="0"/>
              </a:rPr>
              <a:t>Wichtige Links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C9F73C6C-F031-4DAA-A459-FFD7BA146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125" y="6491288"/>
            <a:ext cx="3306763" cy="365125"/>
          </a:xfrm>
        </p:spPr>
        <p:txBody>
          <a:bodyPr/>
          <a:lstStyle/>
          <a:p>
            <a:pPr>
              <a:defRPr/>
            </a:pPr>
            <a:r>
              <a:rPr lang="de-DE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Fachschaftsrat</a:t>
            </a:r>
            <a:r>
              <a:rPr lang="de-DE" sz="1400">
                <a:latin typeface="Times New Roman" panose="02020603050405020304" pitchFamily="18" charset="0"/>
                <a:cs typeface="Times New Roman" panose="02020603050405020304" pitchFamily="18" charset="0"/>
              </a:rPr>
              <a:t> der Wirtschaftsingenieure</a:t>
            </a:r>
          </a:p>
        </p:txBody>
      </p:sp>
      <p:sp>
        <p:nvSpPr>
          <p:cNvPr id="36868" name="Textfeld 5"/>
          <p:cNvSpPr txBox="1">
            <a:spLocks noChangeArrowheads="1"/>
          </p:cNvSpPr>
          <p:nvPr/>
        </p:nvSpPr>
        <p:spPr bwMode="auto">
          <a:xfrm>
            <a:off x="8670925" y="6492875"/>
            <a:ext cx="3698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fld id="{5B64D6EF-82AA-419B-A8C2-66F07EAE5BE3}" type="slidenum">
              <a:rPr lang="de-DE" altLang="de-DE" sz="1400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pPr eaLnBrk="1" hangingPunct="1"/>
              <a:t>21</a:t>
            </a:fld>
            <a:endParaRPr lang="de-DE" altLang="de-DE" sz="1400">
              <a:solidFill>
                <a:srgbClr val="004C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xmlns="" id="{8C5092F1-5D4B-427B-8AEF-D1DFA18E4F5A}"/>
              </a:ext>
            </a:extLst>
          </p:cNvPr>
          <p:cNvCxnSpPr/>
          <p:nvPr/>
        </p:nvCxnSpPr>
        <p:spPr>
          <a:xfrm>
            <a:off x="179388" y="6491288"/>
            <a:ext cx="87852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xmlns="" id="{2E4A3A58-2F1B-4E08-B609-E4DFCB79ABD1}"/>
              </a:ext>
            </a:extLst>
          </p:cNvPr>
          <p:cNvSpPr/>
          <p:nvPr/>
        </p:nvSpPr>
        <p:spPr>
          <a:xfrm>
            <a:off x="179388" y="1223963"/>
            <a:ext cx="8786812" cy="5040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de-DE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IOS </a:t>
            </a:r>
            <a:r>
              <a:rPr lang="de-DE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altLang="de-DE" sz="24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www.uni-due.de/ios</a:t>
            </a:r>
            <a:r>
              <a:rPr lang="de-DE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de-DE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de-D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13">
            <a:extLst>
              <a:ext uri="{FF2B5EF4-FFF2-40B4-BE49-F238E27FC236}">
                <a16:creationId xmlns:a16="http://schemas.microsoft.com/office/drawing/2014/main" xmlns="" id="{BA37019E-1EF0-43C6-8190-4575834EE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1974850"/>
            <a:ext cx="3309938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  <a:defRPr sz="2800" b="1">
                <a:solidFill>
                  <a:srgbClr val="004C93"/>
                </a:solidFill>
                <a:latin typeface="Arial" pitchFamily="34" charset="0"/>
                <a:ea typeface="ヒラギノ角ゴ Pro W3" pitchFamily="-8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0000"/>
                </a:solidFill>
                <a:latin typeface="Arial" pitchFamily="34" charset="0"/>
                <a:ea typeface="ヒラギノ角ゴ Pro W3" pitchFamily="-8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Lucida Grande" pitchFamily="-84" charset="0"/>
              <a:buChar char="▪"/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84" charset="-128"/>
              </a:defRPr>
            </a:lvl9pPr>
          </a:lstStyle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Sprachkurse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Soft-Skills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endParaRPr lang="de-DE" altLang="de-DE" b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/>
            </a:pPr>
            <a:endParaRPr lang="de-DE" altLang="de-DE" b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C55A42F7-4190-4588-A4F9-6B7A56FDE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5629" t="14860" r="17344"/>
          <a:stretch>
            <a:fillRect/>
          </a:stretch>
        </p:blipFill>
        <p:spPr bwMode="auto">
          <a:xfrm>
            <a:off x="246063" y="2122488"/>
            <a:ext cx="5697537" cy="3910012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sp>
        <p:nvSpPr>
          <p:cNvPr id="11" name="Datumsplatzhalter 3"/>
          <p:cNvSpPr>
            <a:spLocks noGrp="1"/>
          </p:cNvSpPr>
          <p:nvPr>
            <p:ph type="dt" sz="quarter" idx="10"/>
          </p:nvPr>
        </p:nvSpPr>
        <p:spPr bwMode="auto">
          <a:xfrm>
            <a:off x="362585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z="1400" dirty="0" smtClean="0">
                <a:latin typeface="Times New Roman" pitchFamily="18" charset="0"/>
                <a:cs typeface="Times New Roman" pitchFamily="18" charset="0"/>
              </a:rPr>
              <a:t>04.10.2017</a:t>
            </a:r>
            <a:endParaRPr lang="de-DE" altLang="de-DE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 1"/>
          <p:cNvSpPr>
            <a:spLocks noGrp="1"/>
          </p:cNvSpPr>
          <p:nvPr>
            <p:ph type="title"/>
          </p:nvPr>
        </p:nvSpPr>
        <p:spPr>
          <a:xfrm>
            <a:off x="179388" y="179388"/>
            <a:ext cx="6840537" cy="865187"/>
          </a:xfrm>
        </p:spPr>
        <p:txBody>
          <a:bodyPr/>
          <a:lstStyle/>
          <a:p>
            <a:r>
              <a:rPr lang="de-DE" altLang="de-DE" smtClean="0">
                <a:latin typeface="Arial" pitchFamily="34" charset="0"/>
                <a:ea typeface="ヒラギノ角ゴ Pro W3" pitchFamily="-84" charset="-128"/>
                <a:cs typeface="Arial" pitchFamily="34" charset="0"/>
              </a:rPr>
              <a:t>Wichtige Links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B6666705-41FF-4916-B0EB-65025B2FA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125" y="6491288"/>
            <a:ext cx="3306763" cy="365125"/>
          </a:xfrm>
        </p:spPr>
        <p:txBody>
          <a:bodyPr/>
          <a:lstStyle/>
          <a:p>
            <a:pPr>
              <a:defRPr/>
            </a:pPr>
            <a:r>
              <a:rPr lang="de-DE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Fachschaftsrat</a:t>
            </a:r>
            <a:r>
              <a:rPr lang="de-DE" sz="1400">
                <a:latin typeface="Times New Roman" panose="02020603050405020304" pitchFamily="18" charset="0"/>
                <a:cs typeface="Times New Roman" panose="02020603050405020304" pitchFamily="18" charset="0"/>
              </a:rPr>
              <a:t> der Wirtschaftsingenieure</a:t>
            </a:r>
          </a:p>
        </p:txBody>
      </p:sp>
      <p:sp>
        <p:nvSpPr>
          <p:cNvPr id="37892" name="Textfeld 5"/>
          <p:cNvSpPr txBox="1">
            <a:spLocks noChangeArrowheads="1"/>
          </p:cNvSpPr>
          <p:nvPr/>
        </p:nvSpPr>
        <p:spPr bwMode="auto">
          <a:xfrm>
            <a:off x="8740775" y="6507163"/>
            <a:ext cx="3667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fld id="{B7E336F2-5EB3-434E-96A9-816A1159C745}" type="slidenum">
              <a:rPr lang="de-DE" altLang="de-DE" sz="1400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pPr eaLnBrk="1" hangingPunct="1"/>
              <a:t>22</a:t>
            </a:fld>
            <a:endParaRPr lang="de-DE" altLang="de-DE" sz="1400">
              <a:solidFill>
                <a:srgbClr val="004C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xmlns="" id="{61CEC2A0-FD1E-468D-BDD4-41259E52FF7A}"/>
              </a:ext>
            </a:extLst>
          </p:cNvPr>
          <p:cNvCxnSpPr/>
          <p:nvPr/>
        </p:nvCxnSpPr>
        <p:spPr>
          <a:xfrm>
            <a:off x="179388" y="6491288"/>
            <a:ext cx="87852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xmlns="" id="{6ABF2A04-C838-461A-BF6C-F30A4B2A6EA9}"/>
              </a:ext>
            </a:extLst>
          </p:cNvPr>
          <p:cNvSpPr/>
          <p:nvPr/>
        </p:nvSpPr>
        <p:spPr>
          <a:xfrm>
            <a:off x="179388" y="1223963"/>
            <a:ext cx="8786812" cy="5040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de-DE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ZIM </a:t>
            </a:r>
            <a:r>
              <a:rPr lang="de-DE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altLang="de-DE" sz="24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www.uni-due.de/zim</a:t>
            </a:r>
            <a:r>
              <a:rPr lang="de-DE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de-DE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de-D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13">
            <a:extLst>
              <a:ext uri="{FF2B5EF4-FFF2-40B4-BE49-F238E27FC236}">
                <a16:creationId xmlns:a16="http://schemas.microsoft.com/office/drawing/2014/main" xmlns="" id="{7D7A4A6E-9E18-4080-9F49-5DBE06CF0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638" y="1935163"/>
            <a:ext cx="35814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  <a:defRPr sz="2800" b="1">
                <a:solidFill>
                  <a:srgbClr val="004C93"/>
                </a:solidFill>
                <a:latin typeface="Arial" pitchFamily="34" charset="0"/>
                <a:ea typeface="ヒラギノ角ゴ Pro W3" pitchFamily="-8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rgbClr val="000000"/>
                </a:solidFill>
                <a:latin typeface="Arial" pitchFamily="34" charset="0"/>
                <a:ea typeface="ヒラギノ角ゴ Pro W3" pitchFamily="-8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Lucida Grande" pitchFamily="-84" charset="0"/>
              <a:buChar char="▪"/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84" charset="-128"/>
              </a:defRPr>
            </a:lvl9pPr>
          </a:lstStyle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EDV-Kurse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Kostenlose Softwaredownloads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endParaRPr lang="de-DE" altLang="de-DE" b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/>
            </a:pPr>
            <a:endParaRPr lang="de-DE" altLang="de-DE" b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C8F62D4C-8ACE-4BC9-BE7D-967980591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5715" t="13645" r="16752" b="27333"/>
          <a:stretch>
            <a:fillRect/>
          </a:stretch>
        </p:blipFill>
        <p:spPr bwMode="auto">
          <a:xfrm>
            <a:off x="180975" y="2100263"/>
            <a:ext cx="5580063" cy="3159125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sp>
        <p:nvSpPr>
          <p:cNvPr id="12" name="Datumsplatzhalter 3"/>
          <p:cNvSpPr>
            <a:spLocks noGrp="1"/>
          </p:cNvSpPr>
          <p:nvPr>
            <p:ph type="dt" sz="quarter" idx="10"/>
          </p:nvPr>
        </p:nvSpPr>
        <p:spPr bwMode="auto">
          <a:xfrm>
            <a:off x="362585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z="1400" dirty="0" smtClean="0">
                <a:latin typeface="Times New Roman" pitchFamily="18" charset="0"/>
                <a:cs typeface="Times New Roman" pitchFamily="18" charset="0"/>
              </a:rPr>
              <a:t>04.10.2017</a:t>
            </a:r>
            <a:endParaRPr lang="de-DE" altLang="de-DE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el 1"/>
          <p:cNvSpPr>
            <a:spLocks noGrp="1"/>
          </p:cNvSpPr>
          <p:nvPr>
            <p:ph type="title"/>
          </p:nvPr>
        </p:nvSpPr>
        <p:spPr>
          <a:xfrm>
            <a:off x="179388" y="179388"/>
            <a:ext cx="6840537" cy="865187"/>
          </a:xfrm>
        </p:spPr>
        <p:txBody>
          <a:bodyPr/>
          <a:lstStyle/>
          <a:p>
            <a:r>
              <a:rPr lang="de-DE" altLang="de-DE" smtClean="0">
                <a:latin typeface="Arial" pitchFamily="34" charset="0"/>
                <a:ea typeface="ヒラギノ角ゴ Pro W3" pitchFamily="-84" charset="-128"/>
                <a:cs typeface="Arial" pitchFamily="34" charset="0"/>
              </a:rPr>
              <a:t>Sonstiges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66AA52F2-18B9-41B4-9A5A-5520BC36E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125" y="6491288"/>
            <a:ext cx="3306763" cy="365125"/>
          </a:xfrm>
        </p:spPr>
        <p:txBody>
          <a:bodyPr/>
          <a:lstStyle/>
          <a:p>
            <a:pPr>
              <a:defRPr/>
            </a:pPr>
            <a:r>
              <a:rPr lang="de-DE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Fachschaftsrat</a:t>
            </a:r>
            <a:r>
              <a:rPr lang="de-DE" sz="1400">
                <a:latin typeface="Times New Roman" panose="02020603050405020304" pitchFamily="18" charset="0"/>
                <a:cs typeface="Times New Roman" panose="02020603050405020304" pitchFamily="18" charset="0"/>
              </a:rPr>
              <a:t> der Wirtschaftsingenieure</a:t>
            </a:r>
          </a:p>
        </p:txBody>
      </p:sp>
      <p:sp>
        <p:nvSpPr>
          <p:cNvPr id="38916" name="Textfeld 5"/>
          <p:cNvSpPr txBox="1">
            <a:spLocks noChangeArrowheads="1"/>
          </p:cNvSpPr>
          <p:nvPr/>
        </p:nvSpPr>
        <p:spPr bwMode="auto">
          <a:xfrm>
            <a:off x="8740775" y="6507163"/>
            <a:ext cx="3667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fld id="{5B06F2DB-737B-49BE-AE00-C4D072137C1F}" type="slidenum">
              <a:rPr lang="de-DE" altLang="de-DE" sz="1400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pPr eaLnBrk="1" hangingPunct="1"/>
              <a:t>23</a:t>
            </a:fld>
            <a:endParaRPr lang="de-DE" altLang="de-DE" sz="1400">
              <a:solidFill>
                <a:srgbClr val="004C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7" name="Textfeld 9"/>
          <p:cNvSpPr txBox="1">
            <a:spLocks noChangeArrowheads="1"/>
          </p:cNvSpPr>
          <p:nvPr/>
        </p:nvSpPr>
        <p:spPr bwMode="auto">
          <a:xfrm>
            <a:off x="179388" y="1154113"/>
            <a:ext cx="8785225" cy="498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de-DE" altLang="de-DE" sz="3200" b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Fernzugriff auf Uni-Server </a:t>
            </a:r>
          </a:p>
          <a:p>
            <a:pPr marL="914400" lvl="1" indent="-457200" eaLnBrk="1" hangingPunct="1">
              <a:lnSpc>
                <a:spcPct val="150000"/>
              </a:lnSpc>
              <a:buFont typeface="Symbol" pitchFamily="18" charset="2"/>
              <a:buChar char="-"/>
            </a:pPr>
            <a:r>
              <a:rPr lang="de-DE" altLang="de-DE" sz="2400" b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VPN: </a:t>
            </a:r>
            <a:r>
              <a:rPr lang="de-DE" altLang="de-DE" sz="2000" b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https://www.uni-due.de/zim/services/internetzugang/vpn.shtml</a:t>
            </a:r>
          </a:p>
          <a:p>
            <a:pPr marL="457200" indent="-457200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de-DE" altLang="de-DE" sz="3200" b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WLAN-Einstellungen</a:t>
            </a:r>
          </a:p>
          <a:p>
            <a:pPr marL="914400" lvl="1" indent="-457200" eaLnBrk="1" hangingPunct="1">
              <a:lnSpc>
                <a:spcPct val="150000"/>
              </a:lnSpc>
              <a:buFont typeface="Symbol" pitchFamily="18" charset="2"/>
              <a:buChar char="-"/>
            </a:pPr>
            <a:r>
              <a:rPr lang="de-DE" altLang="de-DE" sz="2400" b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WLAN-Name: eduroam</a:t>
            </a:r>
          </a:p>
          <a:p>
            <a:pPr marL="914400" lvl="1" indent="-457200" eaLnBrk="1" hangingPunct="1">
              <a:lnSpc>
                <a:spcPct val="150000"/>
              </a:lnSpc>
              <a:buFont typeface="Symbol" pitchFamily="18" charset="2"/>
              <a:buChar char="-"/>
            </a:pPr>
            <a:r>
              <a:rPr lang="de-DE" altLang="de-DE" sz="2400" b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Benutzername: Uni-Kennung</a:t>
            </a:r>
          </a:p>
          <a:p>
            <a:pPr marL="914400" lvl="1" indent="-457200" eaLnBrk="1" hangingPunct="1">
              <a:lnSpc>
                <a:spcPct val="150000"/>
              </a:lnSpc>
              <a:buFont typeface="Symbol" pitchFamily="18" charset="2"/>
              <a:buChar char="-"/>
            </a:pPr>
            <a:r>
              <a:rPr lang="de-DE" altLang="de-DE" sz="2400" b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Passwort: Persönliches Passwort</a:t>
            </a:r>
          </a:p>
          <a:p>
            <a:pPr marL="914400" lvl="1" indent="-457200" eaLnBrk="1" hangingPunct="1">
              <a:lnSpc>
                <a:spcPct val="150000"/>
              </a:lnSpc>
              <a:buFont typeface="Symbol" pitchFamily="18" charset="2"/>
              <a:buChar char="-"/>
            </a:pPr>
            <a:endParaRPr lang="de-DE" altLang="de-DE" sz="2400" b="1">
              <a:solidFill>
                <a:srgbClr val="004C93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eaLnBrk="1" hangingPunct="1">
              <a:lnSpc>
                <a:spcPct val="150000"/>
              </a:lnSpc>
              <a:buFont typeface="Arial" pitchFamily="34" charset="0"/>
              <a:buChar char="•"/>
            </a:pPr>
            <a:endParaRPr lang="de-DE" altLang="de-DE" sz="2800" b="1" i="1">
              <a:solidFill>
                <a:srgbClr val="004C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xmlns="" id="{FFD4426C-133D-435E-9175-33749080B9C9}"/>
              </a:ext>
            </a:extLst>
          </p:cNvPr>
          <p:cNvCxnSpPr/>
          <p:nvPr/>
        </p:nvCxnSpPr>
        <p:spPr>
          <a:xfrm>
            <a:off x="179388" y="6491288"/>
            <a:ext cx="87852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Datumsplatzhalter 3"/>
          <p:cNvSpPr>
            <a:spLocks noGrp="1"/>
          </p:cNvSpPr>
          <p:nvPr>
            <p:ph type="dt" sz="quarter" idx="10"/>
          </p:nvPr>
        </p:nvSpPr>
        <p:spPr bwMode="auto">
          <a:xfrm>
            <a:off x="362585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z="1400" dirty="0" smtClean="0">
                <a:latin typeface="Times New Roman" pitchFamily="18" charset="0"/>
                <a:cs typeface="Times New Roman" pitchFamily="18" charset="0"/>
              </a:rPr>
              <a:t>04.10.2017</a:t>
            </a:r>
            <a:endParaRPr lang="de-DE" altLang="de-DE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 1"/>
          <p:cNvSpPr>
            <a:spLocks noGrp="1"/>
          </p:cNvSpPr>
          <p:nvPr>
            <p:ph type="title"/>
          </p:nvPr>
        </p:nvSpPr>
        <p:spPr>
          <a:xfrm>
            <a:off x="179388" y="179388"/>
            <a:ext cx="6840537" cy="865187"/>
          </a:xfrm>
        </p:spPr>
        <p:txBody>
          <a:bodyPr/>
          <a:lstStyle/>
          <a:p>
            <a:r>
              <a:rPr lang="de-DE" altLang="de-DE" smtClean="0">
                <a:latin typeface="Arial" pitchFamily="34" charset="0"/>
                <a:ea typeface="ヒラギノ角ゴ Pro W3" pitchFamily="-84" charset="-128"/>
                <a:cs typeface="Arial" pitchFamily="34" charset="0"/>
              </a:rPr>
              <a:t>Fragen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BCBDD00C-F690-4994-A9DB-46FA6BEBF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125" y="6491288"/>
            <a:ext cx="3306763" cy="365125"/>
          </a:xfrm>
        </p:spPr>
        <p:txBody>
          <a:bodyPr/>
          <a:lstStyle/>
          <a:p>
            <a:pPr>
              <a:defRPr/>
            </a:pP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Fachschaftsrat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Wirtschaftsingenieure</a:t>
            </a:r>
          </a:p>
        </p:txBody>
      </p:sp>
      <p:sp>
        <p:nvSpPr>
          <p:cNvPr id="39941" name="Textfeld 5"/>
          <p:cNvSpPr txBox="1">
            <a:spLocks noChangeArrowheads="1"/>
          </p:cNvSpPr>
          <p:nvPr/>
        </p:nvSpPr>
        <p:spPr bwMode="auto">
          <a:xfrm>
            <a:off x="8729663" y="6507163"/>
            <a:ext cx="3778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fld id="{4F6AA872-08D1-4CBF-BEAF-835841C70964}" type="slidenum">
              <a:rPr lang="de-DE" altLang="de-DE" sz="1400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pPr eaLnBrk="1" hangingPunct="1"/>
              <a:t>24</a:t>
            </a:fld>
            <a:endParaRPr lang="de-DE" altLang="de-DE" sz="1400">
              <a:solidFill>
                <a:srgbClr val="004C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42" name="Textfeld 9"/>
          <p:cNvSpPr txBox="1">
            <a:spLocks noChangeArrowheads="1"/>
          </p:cNvSpPr>
          <p:nvPr/>
        </p:nvSpPr>
        <p:spPr bwMode="auto">
          <a:xfrm>
            <a:off x="111125" y="1162050"/>
            <a:ext cx="8785225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 eaLnBrk="1" hangingPunct="1">
              <a:lnSpc>
                <a:spcPct val="150000"/>
              </a:lnSpc>
            </a:pPr>
            <a:r>
              <a:rPr lang="de-DE" altLang="de-DE" sz="3600" b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Vielen Dank für Eure Aufmerksamkeit!</a:t>
            </a:r>
          </a:p>
          <a:p>
            <a:pPr marL="457200" indent="-457200" eaLnBrk="1" hangingPunct="1">
              <a:lnSpc>
                <a:spcPct val="150000"/>
              </a:lnSpc>
              <a:buFont typeface="Arial" pitchFamily="34" charset="0"/>
              <a:buChar char="•"/>
            </a:pPr>
            <a:endParaRPr lang="de-DE" altLang="de-DE" sz="4000" b="1" i="1">
              <a:solidFill>
                <a:srgbClr val="004C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xmlns="" id="{03282085-4E31-41CA-B7A1-CE38974FA219}"/>
              </a:ext>
            </a:extLst>
          </p:cNvPr>
          <p:cNvCxnSpPr/>
          <p:nvPr/>
        </p:nvCxnSpPr>
        <p:spPr>
          <a:xfrm>
            <a:off x="179388" y="6491288"/>
            <a:ext cx="87852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944" name="Picture 2" descr="http://einfachflatrate.de/wp-content/uploads/2012/05/fragen-kontak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75" y="2184400"/>
            <a:ext cx="3143250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5" name="Textfeld 9"/>
          <p:cNvSpPr txBox="1">
            <a:spLocks noChangeArrowheads="1"/>
          </p:cNvSpPr>
          <p:nvPr/>
        </p:nvSpPr>
        <p:spPr bwMode="auto">
          <a:xfrm>
            <a:off x="179388" y="5307013"/>
            <a:ext cx="8785225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 eaLnBrk="1" hangingPunct="1">
              <a:lnSpc>
                <a:spcPct val="150000"/>
              </a:lnSpc>
            </a:pPr>
            <a:r>
              <a:rPr lang="de-DE" altLang="de-DE" sz="3200" b="1" i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info@wiing-fachschaft.de</a:t>
            </a:r>
          </a:p>
          <a:p>
            <a:pPr marL="457200" indent="-457200" eaLnBrk="1" hangingPunct="1">
              <a:lnSpc>
                <a:spcPct val="150000"/>
              </a:lnSpc>
              <a:buFont typeface="Arial" pitchFamily="34" charset="0"/>
              <a:buChar char="•"/>
            </a:pPr>
            <a:endParaRPr lang="de-DE" altLang="de-DE" sz="3600" b="1" i="1">
              <a:solidFill>
                <a:srgbClr val="004C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Datumsplatzhalter 3"/>
          <p:cNvSpPr>
            <a:spLocks noGrp="1"/>
          </p:cNvSpPr>
          <p:nvPr>
            <p:ph type="dt" sz="quarter" idx="10"/>
          </p:nvPr>
        </p:nvSpPr>
        <p:spPr bwMode="auto">
          <a:xfrm>
            <a:off x="362585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z="1400" dirty="0" smtClean="0">
                <a:latin typeface="Times New Roman" pitchFamily="18" charset="0"/>
                <a:cs typeface="Times New Roman" pitchFamily="18" charset="0"/>
              </a:rPr>
              <a:t>04.10.2017</a:t>
            </a:r>
            <a:endParaRPr lang="de-DE" altLang="de-DE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>
          <a:xfrm>
            <a:off x="179388" y="179388"/>
            <a:ext cx="6840537" cy="865187"/>
          </a:xfrm>
        </p:spPr>
        <p:txBody>
          <a:bodyPr/>
          <a:lstStyle/>
          <a:p>
            <a:r>
              <a:rPr lang="de-DE" altLang="de-DE" smtClean="0">
                <a:latin typeface="Arial" pitchFamily="34" charset="0"/>
                <a:ea typeface="ヒラギノ角ゴ Pro W3" pitchFamily="-84" charset="-128"/>
                <a:cs typeface="Arial" pitchFamily="34" charset="0"/>
              </a:rPr>
              <a:t>Der Fachschaftsrat</a:t>
            </a:r>
          </a:p>
        </p:txBody>
      </p:sp>
      <p:sp>
        <p:nvSpPr>
          <p:cNvPr id="14339" name="Datumsplatzhalter 3"/>
          <p:cNvSpPr>
            <a:spLocks noGrp="1"/>
          </p:cNvSpPr>
          <p:nvPr>
            <p:ph type="dt" sz="quarter" idx="10"/>
          </p:nvPr>
        </p:nvSpPr>
        <p:spPr bwMode="auto">
          <a:xfrm>
            <a:off x="362585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z="1400" dirty="0" smtClean="0">
                <a:latin typeface="Times New Roman" pitchFamily="18" charset="0"/>
                <a:cs typeface="Times New Roman" pitchFamily="18" charset="0"/>
              </a:rPr>
              <a:t>04.10.2017</a:t>
            </a:r>
            <a:endParaRPr lang="de-DE" altLang="de-DE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E89AFA54-D75F-48E2-AA78-FB12A5202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125" y="6491288"/>
            <a:ext cx="3306763" cy="365125"/>
          </a:xfrm>
        </p:spPr>
        <p:txBody>
          <a:bodyPr/>
          <a:lstStyle/>
          <a:p>
            <a:pPr>
              <a:defRPr/>
            </a:pPr>
            <a:r>
              <a:rPr lang="de-DE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Fachschaftsrat</a:t>
            </a:r>
            <a:r>
              <a:rPr lang="de-DE" sz="1400">
                <a:latin typeface="Times New Roman" panose="02020603050405020304" pitchFamily="18" charset="0"/>
                <a:cs typeface="Times New Roman" panose="02020603050405020304" pitchFamily="18" charset="0"/>
              </a:rPr>
              <a:t> der Wirtschaftsingenieure</a:t>
            </a:r>
          </a:p>
        </p:txBody>
      </p:sp>
      <p:sp>
        <p:nvSpPr>
          <p:cNvPr id="14341" name="Textfeld 5"/>
          <p:cNvSpPr txBox="1">
            <a:spLocks noChangeArrowheads="1"/>
          </p:cNvSpPr>
          <p:nvPr/>
        </p:nvSpPr>
        <p:spPr bwMode="auto">
          <a:xfrm>
            <a:off x="8820150" y="6507163"/>
            <a:ext cx="2873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fld id="{CE51D407-332F-4D50-A671-2C907A7B3A20}" type="slidenum">
              <a:rPr lang="de-DE" altLang="de-DE" sz="1400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pPr eaLnBrk="1" hangingPunct="1"/>
              <a:t>2</a:t>
            </a:fld>
            <a:endParaRPr lang="de-DE" altLang="de-DE" sz="1400">
              <a:solidFill>
                <a:srgbClr val="004C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xmlns="" id="{F1DEB166-5399-44D3-BB8D-FC527C9EBCAF}"/>
              </a:ext>
            </a:extLst>
          </p:cNvPr>
          <p:cNvCxnSpPr/>
          <p:nvPr/>
        </p:nvCxnSpPr>
        <p:spPr>
          <a:xfrm>
            <a:off x="179388" y="6491288"/>
            <a:ext cx="87852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343" name="Grafik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850" y="1320800"/>
            <a:ext cx="7659688" cy="430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>
          <a:xfrm>
            <a:off x="179388" y="179388"/>
            <a:ext cx="6840537" cy="865187"/>
          </a:xfrm>
        </p:spPr>
        <p:txBody>
          <a:bodyPr/>
          <a:lstStyle/>
          <a:p>
            <a:r>
              <a:rPr lang="de-DE" altLang="de-DE" smtClean="0">
                <a:latin typeface="Arial" pitchFamily="34" charset="0"/>
                <a:ea typeface="ヒラギノ角ゴ Pro W3" pitchFamily="-84" charset="-128"/>
                <a:cs typeface="Arial" pitchFamily="34" charset="0"/>
              </a:rPr>
              <a:t>Der Fachschaftsrat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5082BA55-DA44-408C-914A-9B7F7722F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125" y="6491288"/>
            <a:ext cx="3306763" cy="365125"/>
          </a:xfrm>
        </p:spPr>
        <p:txBody>
          <a:bodyPr/>
          <a:lstStyle/>
          <a:p>
            <a:pPr>
              <a:defRPr/>
            </a:pPr>
            <a:r>
              <a:rPr lang="de-DE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Fachschaftsrat</a:t>
            </a:r>
            <a:r>
              <a:rPr lang="de-DE" sz="1400">
                <a:latin typeface="Times New Roman" panose="02020603050405020304" pitchFamily="18" charset="0"/>
                <a:cs typeface="Times New Roman" panose="02020603050405020304" pitchFamily="18" charset="0"/>
              </a:rPr>
              <a:t> der Wirtschaftsingenieure</a:t>
            </a:r>
          </a:p>
        </p:txBody>
      </p:sp>
      <p:sp>
        <p:nvSpPr>
          <p:cNvPr id="15365" name="Textfeld 5"/>
          <p:cNvSpPr txBox="1">
            <a:spLocks noChangeArrowheads="1"/>
          </p:cNvSpPr>
          <p:nvPr/>
        </p:nvSpPr>
        <p:spPr bwMode="auto">
          <a:xfrm>
            <a:off x="8820150" y="6507163"/>
            <a:ext cx="2873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fld id="{1AEC11D2-22FF-48C5-AB23-5FAB2781980A}" type="slidenum">
              <a:rPr lang="de-DE" altLang="de-DE" sz="1400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pPr eaLnBrk="1" hangingPunct="1"/>
              <a:t>3</a:t>
            </a:fld>
            <a:endParaRPr lang="de-DE" altLang="de-DE" sz="1400">
              <a:solidFill>
                <a:srgbClr val="004C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6" name="Textfeld 9"/>
          <p:cNvSpPr txBox="1">
            <a:spLocks noChangeArrowheads="1"/>
          </p:cNvSpPr>
          <p:nvPr/>
        </p:nvSpPr>
        <p:spPr bwMode="auto">
          <a:xfrm>
            <a:off x="179388" y="1154113"/>
            <a:ext cx="8785225" cy="369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de-DE" altLang="de-DE" sz="2800" b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Jährlich bei Vollversammlung gewählt</a:t>
            </a:r>
          </a:p>
          <a:p>
            <a:pPr marL="457200" indent="-457200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de-DE" altLang="de-DE" sz="2800" b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15 Mitglieder (WiIng Studenten)</a:t>
            </a:r>
          </a:p>
          <a:p>
            <a:pPr marL="457200" indent="-457200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de-DE" altLang="de-DE" sz="2800" b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Aufgaben</a:t>
            </a:r>
          </a:p>
          <a:p>
            <a:pPr marL="914400" lvl="1" indent="-457200" eaLnBrk="1" hangingPunct="1">
              <a:lnSpc>
                <a:spcPct val="150000"/>
              </a:lnSpc>
              <a:buFont typeface="Symbol" pitchFamily="18" charset="2"/>
              <a:buChar char="-"/>
            </a:pPr>
            <a:r>
              <a:rPr lang="de-DE" altLang="de-DE" sz="2400" b="1" i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Studentenberatung</a:t>
            </a:r>
          </a:p>
          <a:p>
            <a:pPr marL="914400" lvl="1" indent="-457200" eaLnBrk="1" hangingPunct="1">
              <a:lnSpc>
                <a:spcPct val="150000"/>
              </a:lnSpc>
              <a:buFont typeface="Symbol" pitchFamily="18" charset="2"/>
              <a:buChar char="-"/>
            </a:pPr>
            <a:r>
              <a:rPr lang="de-DE" altLang="de-DE" sz="2400" b="1" i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Studentenrepräsentation</a:t>
            </a:r>
          </a:p>
          <a:p>
            <a:pPr marL="914400" lvl="1" indent="-457200" eaLnBrk="1" hangingPunct="1">
              <a:lnSpc>
                <a:spcPct val="150000"/>
              </a:lnSpc>
              <a:buFont typeface="Symbol" pitchFamily="18" charset="2"/>
              <a:buChar char="-"/>
            </a:pPr>
            <a:r>
              <a:rPr lang="de-DE" altLang="de-DE" sz="2400" b="1" i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Unterhaltung</a:t>
            </a: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xmlns="" id="{F4AB7F1B-4A5D-4883-ADE2-62EB004C1265}"/>
              </a:ext>
            </a:extLst>
          </p:cNvPr>
          <p:cNvCxnSpPr/>
          <p:nvPr/>
        </p:nvCxnSpPr>
        <p:spPr>
          <a:xfrm>
            <a:off x="179388" y="6491288"/>
            <a:ext cx="87852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Datumsplatzhalter 3"/>
          <p:cNvSpPr>
            <a:spLocks noGrp="1"/>
          </p:cNvSpPr>
          <p:nvPr>
            <p:ph type="dt" sz="quarter" idx="10"/>
          </p:nvPr>
        </p:nvSpPr>
        <p:spPr bwMode="auto">
          <a:xfrm>
            <a:off x="362585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z="1400" dirty="0" smtClean="0">
                <a:latin typeface="Times New Roman" pitchFamily="18" charset="0"/>
                <a:cs typeface="Times New Roman" pitchFamily="18" charset="0"/>
              </a:rPr>
              <a:t>04.10.2017</a:t>
            </a:r>
            <a:endParaRPr lang="de-DE" altLang="de-DE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>
          <a:xfrm>
            <a:off x="179388" y="179388"/>
            <a:ext cx="6840537" cy="865187"/>
          </a:xfrm>
        </p:spPr>
        <p:txBody>
          <a:bodyPr/>
          <a:lstStyle/>
          <a:p>
            <a:r>
              <a:rPr lang="de-DE" altLang="de-DE" smtClean="0">
                <a:latin typeface="Arial" pitchFamily="34" charset="0"/>
                <a:ea typeface="ヒラギノ角ゴ Pro W3" pitchFamily="-84" charset="-128"/>
                <a:cs typeface="Arial" pitchFamily="34" charset="0"/>
              </a:rPr>
              <a:t>Der Fachschaftsrat 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5BADA4FE-8A44-4339-ACD5-C6C84E2A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125" y="6491288"/>
            <a:ext cx="3306763" cy="365125"/>
          </a:xfrm>
        </p:spPr>
        <p:txBody>
          <a:bodyPr/>
          <a:lstStyle/>
          <a:p>
            <a:pPr>
              <a:defRPr/>
            </a:pPr>
            <a:r>
              <a:rPr lang="de-DE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Fachschaftsrat</a:t>
            </a:r>
            <a:r>
              <a:rPr lang="de-DE" sz="1400">
                <a:latin typeface="Times New Roman" panose="02020603050405020304" pitchFamily="18" charset="0"/>
                <a:cs typeface="Times New Roman" panose="02020603050405020304" pitchFamily="18" charset="0"/>
              </a:rPr>
              <a:t> der Wirtschaftsingenieure</a:t>
            </a:r>
          </a:p>
        </p:txBody>
      </p:sp>
      <p:sp>
        <p:nvSpPr>
          <p:cNvPr id="16389" name="Textfeld 5"/>
          <p:cNvSpPr txBox="1">
            <a:spLocks noChangeArrowheads="1"/>
          </p:cNvSpPr>
          <p:nvPr/>
        </p:nvSpPr>
        <p:spPr bwMode="auto">
          <a:xfrm>
            <a:off x="8820150" y="6507163"/>
            <a:ext cx="2873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fld id="{3521F076-FE3D-43E5-8B10-C00A92002687}" type="slidenum">
              <a:rPr lang="de-DE" altLang="de-DE" sz="1400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pPr eaLnBrk="1" hangingPunct="1"/>
              <a:t>4</a:t>
            </a:fld>
            <a:endParaRPr lang="de-DE" altLang="de-DE" sz="1400">
              <a:solidFill>
                <a:srgbClr val="004C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0" name="Textfeld 9"/>
          <p:cNvSpPr txBox="1">
            <a:spLocks noChangeArrowheads="1"/>
          </p:cNvSpPr>
          <p:nvPr/>
        </p:nvSpPr>
        <p:spPr bwMode="auto">
          <a:xfrm>
            <a:off x="179388" y="1154113"/>
            <a:ext cx="8785225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buFont typeface="Arial" pitchFamily="34" charset="0"/>
              <a:buNone/>
            </a:pPr>
            <a:r>
              <a:rPr lang="de-DE" altLang="de-DE" sz="3200" b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http://www.wiing-fachschaft.de/</a:t>
            </a:r>
          </a:p>
          <a:p>
            <a:pPr eaLnBrk="1" hangingPunct="1">
              <a:lnSpc>
                <a:spcPct val="150000"/>
              </a:lnSpc>
              <a:buFont typeface="Arial" pitchFamily="34" charset="0"/>
              <a:buNone/>
            </a:pPr>
            <a:endParaRPr lang="de-DE" altLang="de-DE" sz="2800" b="1" i="1">
              <a:solidFill>
                <a:srgbClr val="004C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xmlns="" id="{C8DAE7B0-15F1-4782-8C6B-33D48BAD73FA}"/>
              </a:ext>
            </a:extLst>
          </p:cNvPr>
          <p:cNvCxnSpPr/>
          <p:nvPr/>
        </p:nvCxnSpPr>
        <p:spPr>
          <a:xfrm>
            <a:off x="179388" y="6491288"/>
            <a:ext cx="87852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392" name="Grafik 1" descr="Bildschirmausschnitt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93988"/>
            <a:ext cx="9144000" cy="368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umsplatzhalter 3"/>
          <p:cNvSpPr>
            <a:spLocks noGrp="1"/>
          </p:cNvSpPr>
          <p:nvPr>
            <p:ph type="dt" sz="quarter" idx="10"/>
          </p:nvPr>
        </p:nvSpPr>
        <p:spPr bwMode="auto">
          <a:xfrm>
            <a:off x="362585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z="1400" dirty="0" smtClean="0">
                <a:latin typeface="Times New Roman" pitchFamily="18" charset="0"/>
                <a:cs typeface="Times New Roman" pitchFamily="18" charset="0"/>
              </a:rPr>
              <a:t>04.10.2017</a:t>
            </a:r>
            <a:endParaRPr lang="de-DE" altLang="de-DE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>
          <a:xfrm>
            <a:off x="179388" y="179388"/>
            <a:ext cx="6840537" cy="865187"/>
          </a:xfrm>
        </p:spPr>
        <p:txBody>
          <a:bodyPr/>
          <a:lstStyle/>
          <a:p>
            <a:r>
              <a:rPr lang="de-DE" altLang="de-DE" smtClean="0">
                <a:latin typeface="Arial" pitchFamily="34" charset="0"/>
                <a:ea typeface="ヒラギノ角ゴ Pro W3" pitchFamily="-84" charset="-128"/>
                <a:cs typeface="Arial" pitchFamily="34" charset="0"/>
              </a:rPr>
              <a:t>Der Fachschaftsrat</a:t>
            </a:r>
          </a:p>
        </p:txBody>
      </p:sp>
      <p:sp>
        <p:nvSpPr>
          <p:cNvPr id="17411" name="Datumsplatzhalter 3"/>
          <p:cNvSpPr>
            <a:spLocks noGrp="1"/>
          </p:cNvSpPr>
          <p:nvPr>
            <p:ph type="dt" sz="quarter" idx="10"/>
          </p:nvPr>
        </p:nvSpPr>
        <p:spPr bwMode="auto">
          <a:xfrm>
            <a:off x="362585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z="1400" smtClean="0">
                <a:latin typeface="Times New Roman" pitchFamily="18" charset="0"/>
                <a:cs typeface="Times New Roman" pitchFamily="18" charset="0"/>
              </a:rPr>
              <a:t>14.10.2015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AD22A57A-449B-4B7F-B322-A864834B7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125" y="6491288"/>
            <a:ext cx="3306763" cy="365125"/>
          </a:xfrm>
        </p:spPr>
        <p:txBody>
          <a:bodyPr/>
          <a:lstStyle/>
          <a:p>
            <a:pPr>
              <a:defRPr/>
            </a:pPr>
            <a:r>
              <a:rPr lang="de-DE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Fachschaftsrat</a:t>
            </a:r>
            <a:r>
              <a:rPr lang="de-DE" sz="1400">
                <a:latin typeface="Times New Roman" panose="02020603050405020304" pitchFamily="18" charset="0"/>
                <a:cs typeface="Times New Roman" panose="02020603050405020304" pitchFamily="18" charset="0"/>
              </a:rPr>
              <a:t> der Wirtschaftsingenieure</a:t>
            </a:r>
          </a:p>
        </p:txBody>
      </p:sp>
      <p:sp>
        <p:nvSpPr>
          <p:cNvPr id="17413" name="Textfeld 5"/>
          <p:cNvSpPr txBox="1">
            <a:spLocks noChangeArrowheads="1"/>
          </p:cNvSpPr>
          <p:nvPr/>
        </p:nvSpPr>
        <p:spPr bwMode="auto">
          <a:xfrm>
            <a:off x="8820150" y="6507163"/>
            <a:ext cx="2873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fld id="{A47BAFF8-779E-4D0D-B6FA-8BECE2F66EFB}" type="slidenum">
              <a:rPr lang="de-DE" altLang="de-DE" sz="1400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pPr eaLnBrk="1" hangingPunct="1"/>
              <a:t>5</a:t>
            </a:fld>
            <a:endParaRPr lang="de-DE" altLang="de-DE" sz="1400">
              <a:solidFill>
                <a:srgbClr val="004C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4" name="Textfeld 9"/>
          <p:cNvSpPr txBox="1">
            <a:spLocks noChangeArrowheads="1"/>
          </p:cNvSpPr>
          <p:nvPr/>
        </p:nvSpPr>
        <p:spPr bwMode="auto">
          <a:xfrm>
            <a:off x="179388" y="1014413"/>
            <a:ext cx="8785225" cy="554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de-DE" altLang="de-DE" sz="3200" b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Kontaktdaten:</a:t>
            </a:r>
          </a:p>
          <a:p>
            <a:pPr marL="914400" lvl="1" indent="-457200" eaLnBrk="1" hangingPunct="1">
              <a:lnSpc>
                <a:spcPct val="150000"/>
              </a:lnSpc>
              <a:buFont typeface="Arial" pitchFamily="34" charset="0"/>
              <a:buChar char="–"/>
            </a:pPr>
            <a:r>
              <a:rPr lang="de-DE" altLang="de-DE" sz="2800" b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Raum MC 143</a:t>
            </a:r>
          </a:p>
          <a:p>
            <a:pPr marL="914400" lvl="1" indent="-457200" eaLnBrk="1" hangingPunct="1">
              <a:lnSpc>
                <a:spcPct val="150000"/>
              </a:lnSpc>
              <a:buFont typeface="Arial" pitchFamily="34" charset="0"/>
              <a:buChar char="–"/>
            </a:pPr>
            <a:r>
              <a:rPr lang="de-DE" altLang="de-DE" sz="2800" b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E-Mail: </a:t>
            </a:r>
            <a:r>
              <a:rPr lang="de-DE" altLang="de-DE" sz="2400">
                <a:solidFill>
                  <a:srgbClr val="595959"/>
                </a:solidFill>
                <a:cs typeface="Arial" pitchFamily="34" charset="0"/>
              </a:rPr>
              <a:t>info@wiing-fachschaft.de </a:t>
            </a:r>
          </a:p>
          <a:p>
            <a:pPr marL="914400" lvl="1" indent="-457200" eaLnBrk="1" hangingPunct="1">
              <a:lnSpc>
                <a:spcPct val="150000"/>
              </a:lnSpc>
              <a:buFont typeface="Arial" pitchFamily="34" charset="0"/>
              <a:buChar char="–"/>
            </a:pPr>
            <a:r>
              <a:rPr lang="de-DE" altLang="de-DE" sz="2800" b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Facebook: </a:t>
            </a:r>
            <a:r>
              <a:rPr lang="de-DE" altLang="de-DE" sz="2400">
                <a:solidFill>
                  <a:srgbClr val="595959"/>
                </a:solidFill>
                <a:cs typeface="Arial" pitchFamily="34" charset="0"/>
              </a:rPr>
              <a:t>www.facebook.com/Wiingsduisburg</a:t>
            </a:r>
          </a:p>
          <a:p>
            <a:pPr marL="914400" lvl="1" indent="-457200" eaLnBrk="1" hangingPunct="1">
              <a:lnSpc>
                <a:spcPct val="150000"/>
              </a:lnSpc>
              <a:buFont typeface="Arial" pitchFamily="34" charset="0"/>
              <a:buChar char="–"/>
            </a:pPr>
            <a:r>
              <a:rPr lang="de-DE" altLang="de-DE" sz="2800" b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Offizielle Facebook-Gruppe:</a:t>
            </a:r>
            <a:r>
              <a:rPr lang="de-DE" altLang="de-DE" sz="2400">
                <a:solidFill>
                  <a:srgbClr val="595959"/>
                </a:solidFill>
                <a:cs typeface="Arial" pitchFamily="34" charset="0"/>
              </a:rPr>
              <a:t> WiIng UDE 15/16</a:t>
            </a:r>
          </a:p>
          <a:p>
            <a:pPr marL="914400" lvl="1" indent="-457200" eaLnBrk="1" hangingPunct="1">
              <a:lnSpc>
                <a:spcPct val="150000"/>
              </a:lnSpc>
              <a:buFont typeface="Arial" pitchFamily="34" charset="0"/>
              <a:buChar char="–"/>
            </a:pPr>
            <a:r>
              <a:rPr lang="de-DE" altLang="de-DE" sz="2800" b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Homepage: </a:t>
            </a:r>
            <a:r>
              <a:rPr lang="de-DE" altLang="de-DE" sz="2400">
                <a:solidFill>
                  <a:srgbClr val="595959"/>
                </a:solidFill>
                <a:cs typeface="Arial" pitchFamily="34" charset="0"/>
              </a:rPr>
              <a:t>www.wiing-fachschaft.de</a:t>
            </a:r>
          </a:p>
          <a:p>
            <a:pPr marL="457200" indent="-457200" eaLnBrk="1" hangingPunct="1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de-DE" altLang="de-DE" sz="3200" b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Zögert nicht uns bei Fragen persönlich anzusprechen!</a:t>
            </a: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xmlns="" id="{EBC27901-7977-47EF-92EE-D3D2405D1504}"/>
              </a:ext>
            </a:extLst>
          </p:cNvPr>
          <p:cNvCxnSpPr/>
          <p:nvPr/>
        </p:nvCxnSpPr>
        <p:spPr>
          <a:xfrm>
            <a:off x="179388" y="6491288"/>
            <a:ext cx="87852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>
          <a:xfrm>
            <a:off x="179388" y="179388"/>
            <a:ext cx="6840537" cy="865187"/>
          </a:xfrm>
        </p:spPr>
        <p:txBody>
          <a:bodyPr/>
          <a:lstStyle/>
          <a:p>
            <a:r>
              <a:rPr lang="de-DE" altLang="de-DE" smtClean="0">
                <a:latin typeface="Arial" pitchFamily="34" charset="0"/>
                <a:ea typeface="ヒラギノ角ゴ Pro W3" pitchFamily="-84" charset="-128"/>
                <a:cs typeface="Arial" pitchFamily="34" charset="0"/>
              </a:rPr>
              <a:t>Lageplan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F5225E34-34F6-43BA-B288-EB281EB74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125" y="6491288"/>
            <a:ext cx="3306763" cy="365125"/>
          </a:xfrm>
        </p:spPr>
        <p:txBody>
          <a:bodyPr/>
          <a:lstStyle/>
          <a:p>
            <a:pPr>
              <a:defRPr/>
            </a:pPr>
            <a:r>
              <a:rPr lang="de-DE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Fachschaftsrat</a:t>
            </a:r>
            <a:r>
              <a:rPr lang="de-DE" sz="1400">
                <a:latin typeface="Times New Roman" panose="02020603050405020304" pitchFamily="18" charset="0"/>
                <a:cs typeface="Times New Roman" panose="02020603050405020304" pitchFamily="18" charset="0"/>
              </a:rPr>
              <a:t> der Wirtschaftsingenieure</a:t>
            </a:r>
          </a:p>
        </p:txBody>
      </p:sp>
      <p:sp>
        <p:nvSpPr>
          <p:cNvPr id="18437" name="Textfeld 5"/>
          <p:cNvSpPr txBox="1">
            <a:spLocks noChangeArrowheads="1"/>
          </p:cNvSpPr>
          <p:nvPr/>
        </p:nvSpPr>
        <p:spPr bwMode="auto">
          <a:xfrm>
            <a:off x="8820150" y="6507163"/>
            <a:ext cx="2873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fld id="{47CB8A58-1D55-46D7-9F7C-200A37AB06EF}" type="slidenum">
              <a:rPr lang="de-DE" altLang="de-DE" sz="1400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pPr eaLnBrk="1" hangingPunct="1"/>
              <a:t>6</a:t>
            </a:fld>
            <a:endParaRPr lang="de-DE" altLang="de-DE" sz="1400">
              <a:solidFill>
                <a:srgbClr val="004C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8" name="Textfeld 9"/>
          <p:cNvSpPr txBox="1">
            <a:spLocks noChangeArrowheads="1"/>
          </p:cNvSpPr>
          <p:nvPr/>
        </p:nvSpPr>
        <p:spPr bwMode="auto">
          <a:xfrm>
            <a:off x="179388" y="1014413"/>
            <a:ext cx="8785225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14400" lvl="1" indent="-457200" eaLnBrk="1" hangingPunct="1">
              <a:lnSpc>
                <a:spcPct val="150000"/>
              </a:lnSpc>
              <a:buFont typeface="Arial" pitchFamily="34" charset="0"/>
              <a:buChar char="–"/>
            </a:pPr>
            <a:r>
              <a:rPr lang="de-DE" altLang="de-DE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https://www.uni-due.de/iw/de/lageplan.shtml</a:t>
            </a: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xmlns="" id="{6A2CA16B-B4B8-4D86-A818-A80597F7C4CB}"/>
              </a:ext>
            </a:extLst>
          </p:cNvPr>
          <p:cNvCxnSpPr/>
          <p:nvPr/>
        </p:nvCxnSpPr>
        <p:spPr>
          <a:xfrm>
            <a:off x="179388" y="6491288"/>
            <a:ext cx="87852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440" name="Grafi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71925" y="1774825"/>
            <a:ext cx="5172075" cy="439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Grafik 2"/>
          <p:cNvPicPr>
            <a:picLocks noChangeAspect="1"/>
          </p:cNvPicPr>
          <p:nvPr/>
        </p:nvPicPr>
        <p:blipFill>
          <a:blip r:embed="rId3"/>
          <a:srcRect l="35979" t="47466" r="14413" b="11296"/>
          <a:stretch>
            <a:fillRect/>
          </a:stretch>
        </p:blipFill>
        <p:spPr bwMode="auto">
          <a:xfrm>
            <a:off x="738188" y="3806825"/>
            <a:ext cx="3048000" cy="231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atumsplatzhalter 3"/>
          <p:cNvSpPr>
            <a:spLocks noGrp="1"/>
          </p:cNvSpPr>
          <p:nvPr>
            <p:ph type="dt" sz="quarter" idx="10"/>
          </p:nvPr>
        </p:nvSpPr>
        <p:spPr bwMode="auto">
          <a:xfrm>
            <a:off x="362585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z="1400" dirty="0" smtClean="0">
                <a:latin typeface="Times New Roman" pitchFamily="18" charset="0"/>
                <a:cs typeface="Times New Roman" pitchFamily="18" charset="0"/>
              </a:rPr>
              <a:t>04.10.2017</a:t>
            </a:r>
            <a:endParaRPr lang="de-DE" altLang="de-DE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>
          <a:xfrm>
            <a:off x="179388" y="179388"/>
            <a:ext cx="6840537" cy="865187"/>
          </a:xfrm>
        </p:spPr>
        <p:txBody>
          <a:bodyPr/>
          <a:lstStyle/>
          <a:p>
            <a:r>
              <a:rPr lang="de-DE" altLang="de-DE" smtClean="0">
                <a:latin typeface="Arial" pitchFamily="34" charset="0"/>
                <a:ea typeface="ヒラギノ角ゴ Pro W3" pitchFamily="-84" charset="-128"/>
                <a:cs typeface="Arial" pitchFamily="34" charset="0"/>
              </a:rPr>
              <a:t>Studierendenausweis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287AFB23-7B1E-4E30-A1E5-17C44DA81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125" y="6491288"/>
            <a:ext cx="3306763" cy="365125"/>
          </a:xfrm>
        </p:spPr>
        <p:txBody>
          <a:bodyPr/>
          <a:lstStyle/>
          <a:p>
            <a:pPr>
              <a:defRPr/>
            </a:pPr>
            <a:r>
              <a:rPr lang="de-DE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Fachschaftsrat</a:t>
            </a:r>
            <a:r>
              <a:rPr lang="de-DE" sz="1400">
                <a:latin typeface="Times New Roman" panose="02020603050405020304" pitchFamily="18" charset="0"/>
                <a:cs typeface="Times New Roman" panose="02020603050405020304" pitchFamily="18" charset="0"/>
              </a:rPr>
              <a:t> der Wirtschaftsingenieure</a:t>
            </a:r>
          </a:p>
        </p:txBody>
      </p:sp>
      <p:sp>
        <p:nvSpPr>
          <p:cNvPr id="19461" name="Textfeld 5"/>
          <p:cNvSpPr txBox="1">
            <a:spLocks noChangeArrowheads="1"/>
          </p:cNvSpPr>
          <p:nvPr/>
        </p:nvSpPr>
        <p:spPr bwMode="auto">
          <a:xfrm>
            <a:off x="8820150" y="6507163"/>
            <a:ext cx="2873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fld id="{C85BAB05-27A0-4BEB-BC07-87B49AED9562}" type="slidenum">
              <a:rPr lang="de-DE" altLang="de-DE" sz="1400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pPr eaLnBrk="1" hangingPunct="1"/>
              <a:t>7</a:t>
            </a:fld>
            <a:endParaRPr lang="de-DE" altLang="de-DE" sz="1400">
              <a:solidFill>
                <a:srgbClr val="004C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2" name="Textfeld 9"/>
          <p:cNvSpPr txBox="1">
            <a:spLocks noChangeArrowheads="1"/>
          </p:cNvSpPr>
          <p:nvPr/>
        </p:nvSpPr>
        <p:spPr bwMode="auto">
          <a:xfrm>
            <a:off x="179388" y="1154113"/>
            <a:ext cx="5883275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de-DE" altLang="de-DE" sz="3200" b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Mensakarte</a:t>
            </a:r>
          </a:p>
          <a:p>
            <a:pPr marL="457200" indent="-457200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de-DE" altLang="de-DE" sz="3200" b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Bibliotheksausweis</a:t>
            </a:r>
          </a:p>
          <a:p>
            <a:pPr marL="457200" indent="-457200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de-DE" altLang="de-DE" sz="3200" b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Kopierkarte</a:t>
            </a:r>
          </a:p>
          <a:p>
            <a:pPr marL="457200" indent="-457200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de-DE" altLang="de-DE" sz="3200" b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VRR- &amp; NRW-Semesterticket</a:t>
            </a:r>
          </a:p>
          <a:p>
            <a:pPr marL="457200" indent="-457200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de-DE" altLang="de-DE" sz="3200" b="1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t>Ausweis bei Prüfungen</a:t>
            </a: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xmlns="" id="{B5983A88-9D27-4DC5-A53C-52F93DC7309E}"/>
              </a:ext>
            </a:extLst>
          </p:cNvPr>
          <p:cNvCxnSpPr/>
          <p:nvPr/>
        </p:nvCxnSpPr>
        <p:spPr>
          <a:xfrm>
            <a:off x="179388" y="6491288"/>
            <a:ext cx="87852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6BBB508C-4FCD-4649-8675-8AB0A5B69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000" y="1446213"/>
            <a:ext cx="2327275" cy="320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Datumsplatzhalter 3"/>
          <p:cNvSpPr>
            <a:spLocks noGrp="1"/>
          </p:cNvSpPr>
          <p:nvPr>
            <p:ph type="dt" sz="quarter" idx="10"/>
          </p:nvPr>
        </p:nvSpPr>
        <p:spPr bwMode="auto">
          <a:xfrm>
            <a:off x="362585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z="1400" dirty="0" smtClean="0">
                <a:latin typeface="Times New Roman" pitchFamily="18" charset="0"/>
                <a:cs typeface="Times New Roman" pitchFamily="18" charset="0"/>
              </a:rPr>
              <a:t>04.10.2017</a:t>
            </a:r>
            <a:endParaRPr lang="de-DE" altLang="de-DE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>
          <a:xfrm>
            <a:off x="179388" y="179388"/>
            <a:ext cx="6840537" cy="865187"/>
          </a:xfrm>
        </p:spPr>
        <p:txBody>
          <a:bodyPr/>
          <a:lstStyle/>
          <a:p>
            <a:r>
              <a:rPr lang="de-DE" altLang="de-DE" smtClean="0">
                <a:latin typeface="Arial" pitchFamily="34" charset="0"/>
                <a:ea typeface="ヒラギノ角ゴ Pro W3" pitchFamily="-84" charset="-128"/>
                <a:cs typeface="Arial" pitchFamily="34" charset="0"/>
              </a:rPr>
              <a:t>Studierendenausweis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67A80BE4-4B71-4E40-B32A-C8E053CD3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125" y="6491288"/>
            <a:ext cx="3306763" cy="365125"/>
          </a:xfrm>
        </p:spPr>
        <p:txBody>
          <a:bodyPr/>
          <a:lstStyle/>
          <a:p>
            <a:pPr>
              <a:defRPr/>
            </a:pPr>
            <a:r>
              <a:rPr lang="de-DE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Fachschaftsrat</a:t>
            </a:r>
            <a:r>
              <a:rPr lang="de-DE" sz="1400">
                <a:latin typeface="Times New Roman" panose="02020603050405020304" pitchFamily="18" charset="0"/>
                <a:cs typeface="Times New Roman" panose="02020603050405020304" pitchFamily="18" charset="0"/>
              </a:rPr>
              <a:t> der Wirtschaftsingenieure</a:t>
            </a:r>
          </a:p>
        </p:txBody>
      </p:sp>
      <p:sp>
        <p:nvSpPr>
          <p:cNvPr id="20485" name="Textfeld 5"/>
          <p:cNvSpPr txBox="1">
            <a:spLocks noChangeArrowheads="1"/>
          </p:cNvSpPr>
          <p:nvPr/>
        </p:nvSpPr>
        <p:spPr bwMode="auto">
          <a:xfrm>
            <a:off x="8820150" y="6507163"/>
            <a:ext cx="2873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fld id="{BC4C01E3-E1F9-4474-A516-4D43DE786E8B}" type="slidenum">
              <a:rPr lang="de-DE" altLang="de-DE" sz="1400">
                <a:solidFill>
                  <a:srgbClr val="004C93"/>
                </a:solidFill>
                <a:latin typeface="Times New Roman" pitchFamily="18" charset="0"/>
                <a:cs typeface="Times New Roman" pitchFamily="18" charset="0"/>
              </a:rPr>
              <a:pPr eaLnBrk="1" hangingPunct="1"/>
              <a:t>8</a:t>
            </a:fld>
            <a:endParaRPr lang="de-DE" altLang="de-DE" sz="1400">
              <a:solidFill>
                <a:srgbClr val="004C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8" name="Textfeld 9">
            <a:extLst>
              <a:ext uri="{FF2B5EF4-FFF2-40B4-BE49-F238E27FC236}">
                <a16:creationId xmlns:a16="http://schemas.microsoft.com/office/drawing/2014/main" xmlns="" id="{4A2AC310-2E72-4FF6-B369-96632ADCB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154113"/>
            <a:ext cx="588327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b="1">
                <a:solidFill>
                  <a:srgbClr val="004C93"/>
                </a:solidFill>
                <a:latin typeface="Arial" panose="020B0604020202020204" pitchFamily="34" charset="0"/>
                <a:ea typeface="ヒラギノ角ゴ Pro W3" pitchFamily="-84" charset="-128"/>
                <a:cs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 W3" pitchFamily="-8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Lucida Grande" pitchFamily="-84" charset="0"/>
              <a:buChar char="▪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8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8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NRW-Semesterticket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de-DE" altLang="de-D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xmlns="" id="{DEC61585-89FD-435A-8938-DBC1236A19DA}"/>
              </a:ext>
            </a:extLst>
          </p:cNvPr>
          <p:cNvCxnSpPr/>
          <p:nvPr/>
        </p:nvCxnSpPr>
        <p:spPr>
          <a:xfrm>
            <a:off x="179388" y="6491288"/>
            <a:ext cx="87852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37796359-0D4E-4CBB-8CD3-9B1EEB5A3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000" y="1446213"/>
            <a:ext cx="2327275" cy="320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48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7500" y="1938338"/>
            <a:ext cx="3419475" cy="4319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" name="Datumsplatzhalter 3"/>
          <p:cNvSpPr>
            <a:spLocks noGrp="1"/>
          </p:cNvSpPr>
          <p:nvPr>
            <p:ph type="dt" sz="quarter" idx="10"/>
          </p:nvPr>
        </p:nvSpPr>
        <p:spPr bwMode="auto">
          <a:xfrm>
            <a:off x="362585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altLang="de-DE" sz="1400" dirty="0" smtClean="0">
                <a:latin typeface="Times New Roman" pitchFamily="18" charset="0"/>
                <a:cs typeface="Times New Roman" pitchFamily="18" charset="0"/>
              </a:rPr>
              <a:t>04.10.2017</a:t>
            </a:r>
            <a:endParaRPr lang="de-DE" altLang="de-DE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UDE">
      <a:dk1>
        <a:sysClr val="windowText" lastClr="000000"/>
      </a:dk1>
      <a:lt1>
        <a:sysClr val="window" lastClr="FFFFFF"/>
      </a:lt1>
      <a:dk2>
        <a:srgbClr val="004C93"/>
      </a:dk2>
      <a:lt2>
        <a:srgbClr val="EFE4BF"/>
      </a:lt2>
      <a:accent1>
        <a:srgbClr val="DFE4F2"/>
      </a:accent1>
      <a:accent2>
        <a:srgbClr val="3B5988"/>
      </a:accent2>
      <a:accent3>
        <a:srgbClr val="4F75B1"/>
      </a:accent3>
      <a:accent4>
        <a:srgbClr val="758FC3"/>
      </a:accent4>
      <a:accent5>
        <a:srgbClr val="A1B0D2"/>
      </a:accent5>
      <a:accent6>
        <a:srgbClr val="C1CADF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425</Words>
  <Application>Microsoft Office PowerPoint</Application>
  <PresentationFormat>Bildschirmpräsentation (4:3)</PresentationFormat>
  <Paragraphs>195</Paragraphs>
  <Slides>25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5" baseType="lpstr">
      <vt:lpstr>Arial</vt:lpstr>
      <vt:lpstr>ヒラギノ角ゴ Pro W3</vt:lpstr>
      <vt:lpstr>Lucida Grande</vt:lpstr>
      <vt:lpstr>Calibri</vt:lpstr>
      <vt:lpstr>MS PGothic</vt:lpstr>
      <vt:lpstr>Geneva</vt:lpstr>
      <vt:lpstr>Times New Roman</vt:lpstr>
      <vt:lpstr>Symbol</vt:lpstr>
      <vt:lpstr>Wingdings</vt:lpstr>
      <vt:lpstr>Office-Design</vt:lpstr>
      <vt:lpstr>Folie 0</vt:lpstr>
      <vt:lpstr>Agenda</vt:lpstr>
      <vt:lpstr>Der Fachschaftsrat</vt:lpstr>
      <vt:lpstr>Der Fachschaftsrat</vt:lpstr>
      <vt:lpstr>Der Fachschaftsrat </vt:lpstr>
      <vt:lpstr>Der Fachschaftsrat</vt:lpstr>
      <vt:lpstr>Lageplan</vt:lpstr>
      <vt:lpstr>Studierendenausweis</vt:lpstr>
      <vt:lpstr>Studierendenausweis</vt:lpstr>
      <vt:lpstr>Lehrveranstaltungen</vt:lpstr>
      <vt:lpstr>Klausuren</vt:lpstr>
      <vt:lpstr>Agenda</vt:lpstr>
      <vt:lpstr>Portale</vt:lpstr>
      <vt:lpstr>Portale</vt:lpstr>
      <vt:lpstr>Portale</vt:lpstr>
      <vt:lpstr>Wichtige Links</vt:lpstr>
      <vt:lpstr>Wichtige Links</vt:lpstr>
      <vt:lpstr>Wichtige Links</vt:lpstr>
      <vt:lpstr>Wichtige Links</vt:lpstr>
      <vt:lpstr>Wichtige Links</vt:lpstr>
      <vt:lpstr>Wichtige Links</vt:lpstr>
      <vt:lpstr>Wichtige Links</vt:lpstr>
      <vt:lpstr>Wichtige Links</vt:lpstr>
      <vt:lpstr>Sonstiges</vt:lpstr>
      <vt:lpstr>Fragen</vt:lpstr>
    </vt:vector>
  </TitlesOfParts>
  <Company>move:elevator GmbH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Markus Lacum</dc:creator>
  <cp:lastModifiedBy>Georgios Karaiskas</cp:lastModifiedBy>
  <cp:revision>268</cp:revision>
  <dcterms:created xsi:type="dcterms:W3CDTF">2012-08-27T10:28:54Z</dcterms:created>
  <dcterms:modified xsi:type="dcterms:W3CDTF">2017-10-15T21:48:43Z</dcterms:modified>
</cp:coreProperties>
</file>