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19900" cy="9931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501" autoAdjust="0"/>
    <p:restoredTop sz="99588" autoAdjust="0"/>
  </p:normalViewPr>
  <p:slideViewPr>
    <p:cSldViewPr>
      <p:cViewPr varScale="1">
        <p:scale>
          <a:sx n="116" d="100"/>
          <a:sy n="116" d="100"/>
        </p:scale>
        <p:origin x="217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289A-7828-4AB9-BA83-F9C5C9FD6D3B}" type="datetimeFigureOut">
              <a:rPr lang="de-DE" smtClean="0"/>
              <a:pPr/>
              <a:t>06.07.2017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32C3-12A3-433F-A019-085F2C8E593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14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289A-7828-4AB9-BA83-F9C5C9FD6D3B}" type="datetimeFigureOut">
              <a:rPr lang="de-DE" smtClean="0"/>
              <a:pPr/>
              <a:t>06.07.2017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32C3-12A3-433F-A019-085F2C8E593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77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289A-7828-4AB9-BA83-F9C5C9FD6D3B}" type="datetimeFigureOut">
              <a:rPr lang="de-DE" smtClean="0"/>
              <a:pPr/>
              <a:t>06.07.2017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32C3-12A3-433F-A019-085F2C8E593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987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289A-7828-4AB9-BA83-F9C5C9FD6D3B}" type="datetimeFigureOut">
              <a:rPr lang="de-DE" smtClean="0"/>
              <a:pPr/>
              <a:t>06.07.2017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32C3-12A3-433F-A019-085F2C8E593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9830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289A-7828-4AB9-BA83-F9C5C9FD6D3B}" type="datetimeFigureOut">
              <a:rPr lang="de-DE" smtClean="0"/>
              <a:pPr/>
              <a:t>06.07.2017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32C3-12A3-433F-A019-085F2C8E593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0658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289A-7828-4AB9-BA83-F9C5C9FD6D3B}" type="datetimeFigureOut">
              <a:rPr lang="de-DE" smtClean="0"/>
              <a:pPr/>
              <a:t>06.07.2017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32C3-12A3-433F-A019-085F2C8E593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15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289A-7828-4AB9-BA83-F9C5C9FD6D3B}" type="datetimeFigureOut">
              <a:rPr lang="de-DE" smtClean="0"/>
              <a:pPr/>
              <a:t>06.07.2017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32C3-12A3-433F-A019-085F2C8E593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291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289A-7828-4AB9-BA83-F9C5C9FD6D3B}" type="datetimeFigureOut">
              <a:rPr lang="de-DE" smtClean="0"/>
              <a:pPr/>
              <a:t>06.07.2017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32C3-12A3-433F-A019-085F2C8E593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3081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289A-7828-4AB9-BA83-F9C5C9FD6D3B}" type="datetimeFigureOut">
              <a:rPr lang="de-DE" smtClean="0"/>
              <a:pPr/>
              <a:t>06.07.2017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32C3-12A3-433F-A019-085F2C8E593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8149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289A-7828-4AB9-BA83-F9C5C9FD6D3B}" type="datetimeFigureOut">
              <a:rPr lang="de-DE" smtClean="0"/>
              <a:pPr/>
              <a:t>06.07.2017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32C3-12A3-433F-A019-085F2C8E593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3136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289A-7828-4AB9-BA83-F9C5C9FD6D3B}" type="datetimeFigureOut">
              <a:rPr lang="de-DE" smtClean="0"/>
              <a:pPr/>
              <a:t>06.07.2017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32C3-12A3-433F-A019-085F2C8E593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3707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C289A-7828-4AB9-BA83-F9C5C9FD6D3B}" type="datetimeFigureOut">
              <a:rPr lang="de-DE" smtClean="0"/>
              <a:pPr/>
              <a:t>06.07.2017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532C3-12A3-433F-A019-085F2C8E593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2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>
            <a:off x="395536" y="2204864"/>
            <a:ext cx="433343" cy="3843136"/>
            <a:chOff x="699470" y="1508637"/>
            <a:chExt cx="433343" cy="3843136"/>
          </a:xfrm>
        </p:grpSpPr>
        <p:sp>
          <p:nvSpPr>
            <p:cNvPr id="5" name="Rechteck 4"/>
            <p:cNvSpPr/>
            <p:nvPr/>
          </p:nvSpPr>
          <p:spPr>
            <a:xfrm>
              <a:off x="699470" y="4451773"/>
              <a:ext cx="428625" cy="900000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400" kern="0" dirty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rPr>
                <a:t>4</a:t>
              </a:r>
              <a:r>
                <a:rPr kumimoji="0" lang="de-D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itchFamily="34" charset="0"/>
                </a:rPr>
                <a:t>./SS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  <p:sp>
          <p:nvSpPr>
            <p:cNvPr id="6" name="Rechteck 5"/>
            <p:cNvSpPr/>
            <p:nvPr/>
          </p:nvSpPr>
          <p:spPr>
            <a:xfrm>
              <a:off x="704188" y="3450283"/>
              <a:ext cx="428625" cy="900000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400" kern="0" dirty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rPr>
                <a:t>3</a:t>
              </a:r>
              <a:r>
                <a:rPr kumimoji="0" lang="de-D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itchFamily="34" charset="0"/>
                </a:rPr>
                <a:t>./WS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  <p:sp>
          <p:nvSpPr>
            <p:cNvPr id="7" name="Rechteck 6"/>
            <p:cNvSpPr/>
            <p:nvPr/>
          </p:nvSpPr>
          <p:spPr>
            <a:xfrm>
              <a:off x="704188" y="2484945"/>
              <a:ext cx="428625" cy="900000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400" kern="0" dirty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rPr>
                <a:t>2</a:t>
              </a:r>
              <a:r>
                <a:rPr kumimoji="0" lang="de-D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itchFamily="34" charset="0"/>
                </a:rPr>
                <a:t>./SS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  <p:sp>
          <p:nvSpPr>
            <p:cNvPr id="8" name="Rechteck 7"/>
            <p:cNvSpPr/>
            <p:nvPr/>
          </p:nvSpPr>
          <p:spPr>
            <a:xfrm>
              <a:off x="704188" y="1508637"/>
              <a:ext cx="428625" cy="900000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400" kern="0" dirty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rPr>
                <a:t>1</a:t>
              </a:r>
              <a:r>
                <a:rPr kumimoji="0" lang="de-D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itchFamily="34" charset="0"/>
                </a:rPr>
                <a:t>./</a:t>
              </a:r>
              <a:r>
                <a:rPr lang="de-DE" sz="1400" kern="0" dirty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rPr>
                <a:t>W</a:t>
              </a:r>
              <a:r>
                <a:rPr kumimoji="0" lang="de-D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itchFamily="34" charset="0"/>
                </a:rPr>
                <a:t>S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5292000" y="2204864"/>
            <a:ext cx="428625" cy="3845181"/>
            <a:chOff x="8151890" y="1517037"/>
            <a:chExt cx="428625" cy="3836463"/>
          </a:xfrm>
        </p:grpSpPr>
        <p:sp>
          <p:nvSpPr>
            <p:cNvPr id="10" name="Rechteck 9"/>
            <p:cNvSpPr/>
            <p:nvPr/>
          </p:nvSpPr>
          <p:spPr>
            <a:xfrm>
              <a:off x="8151890" y="4453500"/>
              <a:ext cx="428625" cy="900000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itchFamily="34" charset="0"/>
                </a:rPr>
                <a:t>30</a:t>
              </a: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  <p:sp>
          <p:nvSpPr>
            <p:cNvPr id="11" name="Rechteck 10"/>
            <p:cNvSpPr/>
            <p:nvPr/>
          </p:nvSpPr>
          <p:spPr>
            <a:xfrm>
              <a:off x="8151890" y="3454969"/>
              <a:ext cx="428625" cy="900000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itchFamily="34" charset="0"/>
                </a:rPr>
                <a:t>15</a:t>
              </a: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  <p:sp>
          <p:nvSpPr>
            <p:cNvPr id="12" name="Rechteck 11"/>
            <p:cNvSpPr/>
            <p:nvPr/>
          </p:nvSpPr>
          <p:spPr>
            <a:xfrm>
              <a:off x="8151890" y="2492357"/>
              <a:ext cx="428625" cy="900000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itchFamily="34" charset="0"/>
                </a:rPr>
                <a:t>12/ 18</a:t>
              </a: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  <p:sp>
          <p:nvSpPr>
            <p:cNvPr id="13" name="Rechteck 12"/>
            <p:cNvSpPr/>
            <p:nvPr/>
          </p:nvSpPr>
          <p:spPr>
            <a:xfrm>
              <a:off x="8151890" y="1517037"/>
              <a:ext cx="428625" cy="900000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itchFamily="34" charset="0"/>
                </a:rPr>
                <a:t>12/ 18</a:t>
              </a: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</p:grpSp>
      <p:cxnSp>
        <p:nvCxnSpPr>
          <p:cNvPr id="15" name="Gerade Verbindung 14"/>
          <p:cNvCxnSpPr/>
          <p:nvPr/>
        </p:nvCxnSpPr>
        <p:spPr>
          <a:xfrm>
            <a:off x="6084168" y="2139366"/>
            <a:ext cx="0" cy="403244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2102095" y="2205886"/>
            <a:ext cx="1008000" cy="90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36000" rIns="36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1000" dirty="0" smtClean="0">
                <a:solidFill>
                  <a:schemeClr val="bg1"/>
                </a:solidFill>
              </a:rPr>
              <a:t>S Themen </a:t>
            </a:r>
            <a:r>
              <a:rPr lang="de-DE" sz="1000" dirty="0">
                <a:solidFill>
                  <a:schemeClr val="bg1"/>
                </a:solidFill>
              </a:rPr>
              <a:t>und </a:t>
            </a:r>
            <a:r>
              <a:rPr lang="de-DE" sz="1000" dirty="0" smtClean="0">
                <a:solidFill>
                  <a:schemeClr val="bg1"/>
                </a:solidFill>
              </a:rPr>
              <a:t>Autoren</a:t>
            </a:r>
            <a:endParaRPr lang="de-DE" sz="1000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000" b="1" i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000" b="1" i="1" kern="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b="1" i="1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b="1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3/5 </a:t>
            </a:r>
            <a:r>
              <a:rPr lang="en-US" sz="1000" b="1" kern="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ECTS</a:t>
            </a:r>
            <a:endParaRPr lang="de-DE" sz="1000" b="1" kern="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2095752" y="3177072"/>
            <a:ext cx="1008000" cy="90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36000" rIns="36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1000" dirty="0" smtClean="0">
                <a:solidFill>
                  <a:schemeClr val="bg1"/>
                </a:solidFill>
              </a:rPr>
              <a:t>S Epochen </a:t>
            </a:r>
            <a:r>
              <a:rPr lang="de-DE" sz="1000" dirty="0">
                <a:solidFill>
                  <a:schemeClr val="bg1"/>
                </a:solidFill>
              </a:rPr>
              <a:t>und Gattungen </a:t>
            </a:r>
            <a:endParaRPr lang="en-US" sz="1000" i="1" dirty="0" smtClean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000" b="1" i="1" kern="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000" b="1" kern="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b="1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5/3 </a:t>
            </a:r>
            <a:r>
              <a:rPr lang="en-US" sz="1000" b="1" kern="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ECTS</a:t>
            </a:r>
            <a:endParaRPr lang="de-DE" sz="1000" b="1" kern="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000342" y="2205886"/>
            <a:ext cx="1008000" cy="900000"/>
          </a:xfrm>
          <a:prstGeom prst="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/>
        </p:spPr>
        <p:txBody>
          <a:bodyPr lIns="36000" rIns="36000"/>
          <a:lstStyle/>
          <a:p>
            <a:pPr algn="ctr"/>
            <a:r>
              <a:rPr lang="de-DE" sz="1000" dirty="0" smtClean="0">
                <a:solidFill>
                  <a:schemeClr val="bg1"/>
                </a:solidFill>
              </a:rPr>
              <a:t>Ü Sprachpraxis </a:t>
            </a:r>
            <a:r>
              <a:rPr lang="de-DE" sz="1000" dirty="0">
                <a:solidFill>
                  <a:schemeClr val="bg1"/>
                </a:solidFill>
              </a:rPr>
              <a:t>mündliche Kompetenzen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000" i="1" kern="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b="1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 ECTS</a:t>
            </a:r>
            <a:endParaRPr lang="de-DE" sz="1000" b="1" kern="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968176" y="5148000"/>
            <a:ext cx="4248472" cy="90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36000" rIns="36000"/>
          <a:lstStyle/>
          <a:p>
            <a:pPr algn="ctr"/>
            <a:endParaRPr lang="de-DE" sz="1200" b="1" dirty="0" smtClean="0">
              <a:solidFill>
                <a:schemeClr val="bg1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de-DE" sz="1200" b="1" smtClean="0">
                <a:solidFill>
                  <a:schemeClr val="bg1"/>
                </a:solidFill>
              </a:rPr>
              <a:t>Masterarbeit </a:t>
            </a:r>
            <a:r>
              <a:rPr lang="de-DE" sz="1200" b="1" dirty="0" smtClean="0">
                <a:solidFill>
                  <a:schemeClr val="bg1"/>
                </a:solidFill>
              </a:rPr>
              <a:t>(30 </a:t>
            </a:r>
            <a:r>
              <a:rPr lang="de-DE" sz="1200" b="1" dirty="0" smtClean="0">
                <a:solidFill>
                  <a:schemeClr val="bg1"/>
                </a:solidFill>
              </a:rPr>
              <a:t>ECTS</a:t>
            </a:r>
            <a:r>
              <a:rPr lang="de-DE" sz="1200" b="1" dirty="0" smtClean="0">
                <a:solidFill>
                  <a:schemeClr val="bg1"/>
                </a:solidFill>
              </a:rPr>
              <a:t>)</a:t>
            </a:r>
            <a:endParaRPr lang="de-DE" sz="1200" b="1" dirty="0" smtClean="0">
              <a:solidFill>
                <a:schemeClr val="bg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6228488" y="3285040"/>
            <a:ext cx="2736000" cy="504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900" b="1" dirty="0" err="1" smtClean="0">
                <a:solidFill>
                  <a:schemeClr val="bg1"/>
                </a:solidFill>
              </a:rPr>
              <a:t>Modul</a:t>
            </a:r>
            <a:r>
              <a:rPr lang="en-US" sz="900" b="1" dirty="0" smtClean="0">
                <a:solidFill>
                  <a:schemeClr val="bg1"/>
                </a:solidFill>
              </a:rPr>
              <a:t> B1: 	</a:t>
            </a:r>
            <a:r>
              <a:rPr lang="de-DE" sz="900" b="1" dirty="0" smtClean="0">
                <a:solidFill>
                  <a:schemeClr val="bg1"/>
                </a:solidFill>
              </a:rPr>
              <a:t>Sprachwissenschaft  (P)</a:t>
            </a:r>
            <a:endParaRPr lang="en-US" sz="900" b="1" kern="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n-US" sz="900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MODULPRÜFUNG: </a:t>
            </a:r>
            <a:r>
              <a:rPr lang="de-DE" sz="900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Hausarbeit in einer der LV</a:t>
            </a:r>
            <a:endParaRPr lang="de-DE" sz="900" kern="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6228488" y="5589296"/>
            <a:ext cx="2736000" cy="504000"/>
          </a:xfrm>
          <a:prstGeom prst="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900" b="1" dirty="0" err="1" smtClean="0">
                <a:solidFill>
                  <a:schemeClr val="bg1"/>
                </a:solidFill>
              </a:rPr>
              <a:t>Modul</a:t>
            </a:r>
            <a:r>
              <a:rPr lang="en-US" sz="900" b="1" dirty="0" smtClean="0">
                <a:solidFill>
                  <a:schemeClr val="bg1"/>
                </a:solidFill>
              </a:rPr>
              <a:t> D: 	</a:t>
            </a:r>
            <a:r>
              <a:rPr lang="en-US" sz="900" b="1" dirty="0" err="1" smtClean="0">
                <a:solidFill>
                  <a:schemeClr val="bg1"/>
                </a:solidFill>
              </a:rPr>
              <a:t>Sprachpraxis</a:t>
            </a:r>
            <a:r>
              <a:rPr lang="en-US" sz="900" b="1" dirty="0" smtClean="0">
                <a:solidFill>
                  <a:schemeClr val="bg1"/>
                </a:solidFill>
              </a:rPr>
              <a:t> (P)</a:t>
            </a:r>
            <a:endParaRPr lang="en-US" sz="900" kern="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900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MODULTEILPRÜFUNGEN: </a:t>
            </a:r>
            <a:r>
              <a:rPr lang="en-US" sz="900" kern="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Mündl</a:t>
            </a:r>
            <a:r>
              <a:rPr lang="en-US" sz="900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900" kern="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Prüfung</a:t>
            </a:r>
            <a:r>
              <a:rPr lang="en-US" sz="900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u. </a:t>
            </a:r>
            <a:r>
              <a:rPr lang="en-US" sz="900" kern="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Klausur</a:t>
            </a:r>
            <a:endParaRPr lang="de-DE" sz="900" kern="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DE" sz="900" kern="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987432" y="3177072"/>
            <a:ext cx="1008000" cy="900000"/>
          </a:xfrm>
          <a:prstGeom prst="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/>
        </p:spPr>
        <p:txBody>
          <a:bodyPr lIns="36000" rIns="36000"/>
          <a:lstStyle/>
          <a:p>
            <a:pPr algn="ctr"/>
            <a:r>
              <a:rPr lang="de-DE" sz="1000" dirty="0" smtClean="0">
                <a:solidFill>
                  <a:schemeClr val="bg1"/>
                </a:solidFill>
              </a:rPr>
              <a:t>Ü Sprachpraxis </a:t>
            </a:r>
            <a:r>
              <a:rPr lang="de-DE" sz="1000" dirty="0">
                <a:solidFill>
                  <a:schemeClr val="bg1"/>
                </a:solidFill>
              </a:rPr>
              <a:t>schriftliche Kompetenzen</a:t>
            </a:r>
          </a:p>
          <a:p>
            <a:endParaRPr lang="en-US" sz="1000" i="1" kern="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b="1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 ECTS</a:t>
            </a:r>
            <a:endParaRPr lang="de-DE" sz="1000" b="1" kern="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3162972" y="3177072"/>
            <a:ext cx="1008000" cy="900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36000" rIns="36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1000" dirty="0" smtClean="0">
                <a:solidFill>
                  <a:schemeClr val="bg1"/>
                </a:solidFill>
              </a:rPr>
              <a:t>S Sprachliche </a:t>
            </a:r>
            <a:r>
              <a:rPr lang="de-DE" sz="1000" dirty="0">
                <a:solidFill>
                  <a:schemeClr val="bg1"/>
                </a:solidFill>
              </a:rPr>
              <a:t>Varietäten und Sprachwandel</a:t>
            </a:r>
            <a:endParaRPr lang="en-US" sz="1000" i="1" dirty="0" smtClean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000" b="1" i="1" kern="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b="1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3/5 </a:t>
            </a:r>
            <a:r>
              <a:rPr lang="en-US" sz="1000" b="1" kern="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ECTS</a:t>
            </a:r>
            <a:endParaRPr lang="de-DE" sz="1000" b="1" kern="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4208648" y="2198554"/>
            <a:ext cx="1008000" cy="900000"/>
          </a:xfrm>
          <a:prstGeom prst="rect">
            <a:avLst/>
          </a:prstGeom>
          <a:solidFill>
            <a:schemeClr val="accent6">
              <a:lumMod val="75000"/>
              <a:alpha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36000" rIns="36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chemeClr val="bg1"/>
                </a:solidFill>
              </a:rPr>
              <a:t>S </a:t>
            </a:r>
            <a:r>
              <a:rPr lang="en-US" sz="1000" dirty="0" err="1" smtClean="0">
                <a:solidFill>
                  <a:schemeClr val="bg1"/>
                </a:solidFill>
              </a:rPr>
              <a:t>Staat</a:t>
            </a:r>
            <a:r>
              <a:rPr lang="en-US" sz="1000" dirty="0" smtClean="0">
                <a:solidFill>
                  <a:schemeClr val="bg1"/>
                </a:solidFill>
              </a:rPr>
              <a:t> und </a:t>
            </a:r>
            <a:r>
              <a:rPr lang="en-US" sz="1000" dirty="0" err="1" smtClean="0">
                <a:solidFill>
                  <a:schemeClr val="bg1"/>
                </a:solidFill>
              </a:rPr>
              <a:t>Gesellschaft</a:t>
            </a:r>
            <a:endParaRPr lang="en-US" sz="1000" dirty="0" smtClean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000" b="1" i="1" dirty="0" smtClean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000" b="1" kern="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b="1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3/5 </a:t>
            </a:r>
            <a:r>
              <a:rPr lang="en-US" sz="1000" b="1" kern="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ECTS</a:t>
            </a:r>
            <a:endParaRPr lang="de-DE" sz="1000" b="1" kern="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6228488" y="4437168"/>
            <a:ext cx="2736000" cy="504000"/>
          </a:xfrm>
          <a:prstGeom prst="rect">
            <a:avLst/>
          </a:prstGeom>
          <a:solidFill>
            <a:schemeClr val="accent6">
              <a:lumMod val="75000"/>
              <a:alpha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900" b="1" dirty="0" err="1" smtClean="0">
                <a:solidFill>
                  <a:schemeClr val="bg1"/>
                </a:solidFill>
              </a:rPr>
              <a:t>Modul</a:t>
            </a:r>
            <a:r>
              <a:rPr lang="en-US" sz="900" b="1" dirty="0" smtClean="0">
                <a:solidFill>
                  <a:schemeClr val="bg1"/>
                </a:solidFill>
              </a:rPr>
              <a:t> C1: 	</a:t>
            </a:r>
            <a:r>
              <a:rPr lang="en-US" sz="900" b="1" dirty="0" err="1" smtClean="0">
                <a:solidFill>
                  <a:schemeClr val="bg1"/>
                </a:solidFill>
              </a:rPr>
              <a:t>Landeswissenschaft</a:t>
            </a:r>
            <a:r>
              <a:rPr lang="en-US" sz="900" b="1" dirty="0" smtClean="0">
                <a:solidFill>
                  <a:schemeClr val="bg1"/>
                </a:solidFill>
              </a:rPr>
              <a:t> (P)</a:t>
            </a:r>
          </a:p>
          <a:p>
            <a:pPr>
              <a:spcBef>
                <a:spcPts val="600"/>
              </a:spcBef>
            </a:pPr>
            <a:r>
              <a:rPr lang="en-US" sz="900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MODULPRÜFUNG</a:t>
            </a:r>
            <a:r>
              <a:rPr lang="en-US" sz="900" b="1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de-DE" sz="900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Hausarbeit in einer der LV</a:t>
            </a:r>
            <a:endParaRPr lang="de-DE" sz="900" kern="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7" name="Rechteck 46"/>
          <p:cNvSpPr/>
          <p:nvPr/>
        </p:nvSpPr>
        <p:spPr>
          <a:xfrm>
            <a:off x="6228488" y="2132912"/>
            <a:ext cx="2736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900" b="1" dirty="0" err="1" smtClean="0">
                <a:solidFill>
                  <a:schemeClr val="bg1"/>
                </a:solidFill>
              </a:rPr>
              <a:t>Modul</a:t>
            </a:r>
            <a:r>
              <a:rPr lang="en-US" sz="900" b="1" dirty="0" smtClean="0">
                <a:solidFill>
                  <a:schemeClr val="bg1"/>
                </a:solidFill>
              </a:rPr>
              <a:t> A1:            </a:t>
            </a:r>
            <a:r>
              <a:rPr lang="de-DE" sz="900" b="1" dirty="0" smtClean="0">
                <a:solidFill>
                  <a:schemeClr val="bg1"/>
                </a:solidFill>
              </a:rPr>
              <a:t>Literatur- </a:t>
            </a:r>
            <a:r>
              <a:rPr lang="de-DE" sz="900" b="1" dirty="0">
                <a:solidFill>
                  <a:schemeClr val="bg1"/>
                </a:solidFill>
              </a:rPr>
              <a:t>und </a:t>
            </a:r>
            <a:r>
              <a:rPr lang="de-DE" sz="900" b="1" dirty="0" smtClean="0">
                <a:solidFill>
                  <a:schemeClr val="bg1"/>
                </a:solidFill>
              </a:rPr>
              <a:t>Kulturwissenschaft  (P)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n-US" sz="900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MODULPRÜFUNG</a:t>
            </a:r>
            <a:r>
              <a:rPr lang="de-DE" sz="900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 Hausarbeit in einer der LV</a:t>
            </a:r>
            <a:endParaRPr lang="de-DE" sz="900" b="1" kern="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Textfeld 1"/>
          <p:cNvSpPr txBox="1"/>
          <p:nvPr/>
        </p:nvSpPr>
        <p:spPr>
          <a:xfrm>
            <a:off x="593821" y="429160"/>
            <a:ext cx="79128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dirty="0" smtClean="0"/>
              <a:t>Übersichtsgrafik zum Studienverlauf</a:t>
            </a:r>
            <a:endParaRPr lang="de-DE" sz="2800" dirty="0" smtClean="0"/>
          </a:p>
          <a:p>
            <a:r>
              <a:rPr lang="de-DE" sz="2800" b="1" dirty="0" smtClean="0"/>
              <a:t>2-Fach-Master </a:t>
            </a:r>
            <a:r>
              <a:rPr lang="de-DE" sz="2800" i="1" dirty="0" smtClean="0"/>
              <a:t>Niederländische Sprache und Kultur</a:t>
            </a:r>
            <a:endParaRPr lang="de-DE" sz="2800" i="1" dirty="0"/>
          </a:p>
        </p:txBody>
      </p:sp>
      <p:sp>
        <p:nvSpPr>
          <p:cNvPr id="48" name="Rechteck 47"/>
          <p:cNvSpPr/>
          <p:nvPr/>
        </p:nvSpPr>
        <p:spPr>
          <a:xfrm>
            <a:off x="3169897" y="2198554"/>
            <a:ext cx="1008000" cy="900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36000" rIns="36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1000" dirty="0" smtClean="0">
                <a:solidFill>
                  <a:schemeClr val="bg1"/>
                </a:solidFill>
              </a:rPr>
              <a:t>S Sprachsystem und Sprachgebrauch</a:t>
            </a:r>
            <a:endParaRPr lang="en-US" sz="1000" i="1" dirty="0" smtClean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000" b="1" i="1" kern="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b="1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5/3 </a:t>
            </a:r>
            <a:r>
              <a:rPr lang="en-US" sz="1000" b="1" kern="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ECTS</a:t>
            </a:r>
            <a:endParaRPr lang="de-DE" sz="1000" b="1" kern="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Rechteck 48"/>
          <p:cNvSpPr/>
          <p:nvPr/>
        </p:nvSpPr>
        <p:spPr>
          <a:xfrm>
            <a:off x="4208648" y="3170126"/>
            <a:ext cx="1008000" cy="900000"/>
          </a:xfrm>
          <a:prstGeom prst="rect">
            <a:avLst/>
          </a:prstGeom>
          <a:solidFill>
            <a:schemeClr val="accent6">
              <a:lumMod val="75000"/>
              <a:alpha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36000" rIns="36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chemeClr val="bg1"/>
                </a:solidFill>
              </a:rPr>
              <a:t>S Region und Geschichte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000" b="1" i="1" dirty="0" smtClean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000" b="1" kern="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b="1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5/3 </a:t>
            </a:r>
            <a:r>
              <a:rPr lang="en-US" sz="1000" b="1" kern="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ECTS</a:t>
            </a:r>
            <a:endParaRPr lang="de-DE" sz="1000" b="1" kern="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6228488" y="2636968"/>
            <a:ext cx="2736000" cy="504000"/>
          </a:xfrm>
          <a:prstGeom prst="rect">
            <a:avLst/>
          </a:prstGeom>
          <a:solidFill>
            <a:schemeClr val="accent1">
              <a:lumMod val="75000"/>
              <a:alpha val="7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36000" rIns="36000"/>
          <a:lstStyle/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n-US" sz="900" b="1" dirty="0" err="1" smtClean="0">
                <a:solidFill>
                  <a:schemeClr val="bg1"/>
                </a:solidFill>
              </a:rPr>
              <a:t>Modul</a:t>
            </a:r>
            <a:r>
              <a:rPr lang="en-US" sz="900" b="1" dirty="0" smtClean="0">
                <a:solidFill>
                  <a:schemeClr val="bg1"/>
                </a:solidFill>
              </a:rPr>
              <a:t> A2:            </a:t>
            </a:r>
            <a:r>
              <a:rPr lang="de-DE" sz="900" b="1" dirty="0" smtClean="0">
                <a:solidFill>
                  <a:schemeClr val="bg1"/>
                </a:solidFill>
              </a:rPr>
              <a:t>Literatur- </a:t>
            </a:r>
            <a:r>
              <a:rPr lang="de-DE" sz="900" b="1" dirty="0">
                <a:solidFill>
                  <a:schemeClr val="bg1"/>
                </a:solidFill>
              </a:rPr>
              <a:t>und </a:t>
            </a:r>
            <a:r>
              <a:rPr lang="de-DE" sz="900" b="1" dirty="0" smtClean="0">
                <a:solidFill>
                  <a:schemeClr val="bg1"/>
                </a:solidFill>
              </a:rPr>
              <a:t>Kulturwissenschaft (WP)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n-US" sz="900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MODULPRÜFUNG:</a:t>
            </a:r>
            <a:r>
              <a:rPr lang="de-DE" sz="900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nach Maßgabe der RU </a:t>
            </a:r>
            <a:r>
              <a:rPr lang="de-DE" sz="900" kern="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Nijmegen</a:t>
            </a:r>
            <a:endParaRPr lang="de-DE" sz="900" b="1" kern="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997227" y="4155590"/>
            <a:ext cx="4248472" cy="900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36000" rIns="36000"/>
          <a:lstStyle/>
          <a:p>
            <a:pPr algn="ctr"/>
            <a:r>
              <a:rPr lang="de-DE" sz="1200" b="1" dirty="0" smtClean="0">
                <a:solidFill>
                  <a:schemeClr val="bg1"/>
                </a:solidFill>
              </a:rPr>
              <a:t>Auslandssemester RU </a:t>
            </a:r>
            <a:r>
              <a:rPr lang="de-DE" sz="1200" b="1" dirty="0" err="1" smtClean="0">
                <a:solidFill>
                  <a:schemeClr val="bg1"/>
                </a:solidFill>
              </a:rPr>
              <a:t>Nijmegen</a:t>
            </a:r>
            <a:endParaRPr lang="de-DE" sz="1200" b="1" dirty="0" smtClean="0">
              <a:solidFill>
                <a:schemeClr val="bg1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de-DE" sz="1200" b="1" dirty="0" smtClean="0">
                <a:solidFill>
                  <a:schemeClr val="bg1"/>
                </a:solidFill>
              </a:rPr>
              <a:t>Modul A2 oder Modul B2 oder Modul C2</a:t>
            </a:r>
          </a:p>
          <a:p>
            <a:pPr algn="ctr"/>
            <a:endParaRPr lang="de-DE" sz="1200" b="1" dirty="0" smtClean="0">
              <a:solidFill>
                <a:schemeClr val="bg1"/>
              </a:solidFill>
            </a:endParaRPr>
          </a:p>
          <a:p>
            <a:pPr algn="ctr"/>
            <a:r>
              <a:rPr lang="de-DE" sz="1200" b="1" dirty="0" smtClean="0">
                <a:solidFill>
                  <a:schemeClr val="bg1"/>
                </a:solidFill>
              </a:rPr>
              <a:t>15 ECTS</a:t>
            </a:r>
          </a:p>
          <a:p>
            <a:pPr algn="ctr"/>
            <a:endParaRPr lang="de-DE" sz="1200" b="1" kern="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228488" y="3789096"/>
            <a:ext cx="2736000" cy="504000"/>
          </a:xfrm>
          <a:prstGeom prst="rect">
            <a:avLst/>
          </a:prstGeom>
          <a:solidFill>
            <a:schemeClr val="accent2">
              <a:lumMod val="75000"/>
              <a:alpha val="7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900" b="1" dirty="0" err="1" smtClean="0">
                <a:solidFill>
                  <a:schemeClr val="bg1"/>
                </a:solidFill>
              </a:rPr>
              <a:t>Modul</a:t>
            </a:r>
            <a:r>
              <a:rPr lang="en-US" sz="900" b="1" dirty="0" smtClean="0">
                <a:solidFill>
                  <a:schemeClr val="bg1"/>
                </a:solidFill>
              </a:rPr>
              <a:t> B2: 	</a:t>
            </a:r>
            <a:r>
              <a:rPr lang="de-DE" sz="900" b="1" dirty="0" smtClean="0">
                <a:solidFill>
                  <a:schemeClr val="bg1"/>
                </a:solidFill>
              </a:rPr>
              <a:t>Sprachwissenschaft  (WP)</a:t>
            </a:r>
            <a:endParaRPr lang="en-US" sz="900" b="1" kern="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n-US" sz="900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MODULPRÜFUNG: </a:t>
            </a:r>
            <a:r>
              <a:rPr lang="de-DE" sz="900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nach Maßgabe der RU </a:t>
            </a:r>
            <a:r>
              <a:rPr lang="de-DE" sz="900" kern="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Nijmegen</a:t>
            </a:r>
            <a:endParaRPr lang="de-DE" sz="900" kern="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6228488" y="4941224"/>
            <a:ext cx="2736000" cy="504000"/>
          </a:xfrm>
          <a:prstGeom prst="rect">
            <a:avLst/>
          </a:prstGeom>
          <a:solidFill>
            <a:srgbClr val="FFC000"/>
          </a:solidFill>
          <a:ln w="25400" cap="flat" cmpd="sng" algn="ctr">
            <a:noFill/>
            <a:prstDash val="soli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900" b="1" dirty="0" err="1" smtClean="0">
                <a:solidFill>
                  <a:schemeClr val="bg1"/>
                </a:solidFill>
              </a:rPr>
              <a:t>Modul</a:t>
            </a:r>
            <a:r>
              <a:rPr lang="en-US" sz="900" b="1" dirty="0" smtClean="0">
                <a:solidFill>
                  <a:schemeClr val="bg1"/>
                </a:solidFill>
              </a:rPr>
              <a:t> C2: 	</a:t>
            </a:r>
            <a:r>
              <a:rPr lang="en-US" sz="900" b="1" dirty="0" err="1" smtClean="0">
                <a:solidFill>
                  <a:schemeClr val="bg1"/>
                </a:solidFill>
              </a:rPr>
              <a:t>Landeswissenschaft</a:t>
            </a:r>
            <a:r>
              <a:rPr lang="en-US" sz="900" b="1" dirty="0" smtClean="0">
                <a:solidFill>
                  <a:schemeClr val="bg1"/>
                </a:solidFill>
              </a:rPr>
              <a:t> (WP)</a:t>
            </a:r>
          </a:p>
          <a:p>
            <a:pPr>
              <a:spcBef>
                <a:spcPts val="600"/>
              </a:spcBef>
            </a:pPr>
            <a:r>
              <a:rPr lang="en-US" sz="900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MODULPRÜFUNG</a:t>
            </a:r>
            <a:r>
              <a:rPr lang="en-US" sz="900" b="1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de-DE" sz="900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nach Maßgabe der RU </a:t>
            </a:r>
            <a:r>
              <a:rPr lang="de-DE" sz="900" kern="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Nijmegen</a:t>
            </a:r>
            <a:endParaRPr lang="de-DE" sz="900" kern="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-7777" y="2996952"/>
            <a:ext cx="400110" cy="178011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de-DE" sz="1400" dirty="0" smtClean="0"/>
              <a:t>Fachsemester</a:t>
            </a:r>
            <a:endParaRPr lang="de-DE" sz="1400" dirty="0"/>
          </a:p>
        </p:txBody>
      </p:sp>
      <p:sp>
        <p:nvSpPr>
          <p:cNvPr id="38" name="Textfeld 37"/>
          <p:cNvSpPr txBox="1"/>
          <p:nvPr/>
        </p:nvSpPr>
        <p:spPr>
          <a:xfrm>
            <a:off x="5716261" y="3665000"/>
            <a:ext cx="400110" cy="341632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de-DE" sz="1400" dirty="0" err="1" smtClean="0"/>
              <a:t>Credits</a:t>
            </a:r>
            <a:endParaRPr lang="de-DE" sz="1400" dirty="0"/>
          </a:p>
        </p:txBody>
      </p:sp>
      <p:sp>
        <p:nvSpPr>
          <p:cNvPr id="42" name="Textfeld 41"/>
          <p:cNvSpPr txBox="1"/>
          <p:nvPr/>
        </p:nvSpPr>
        <p:spPr>
          <a:xfrm>
            <a:off x="383013" y="6597352"/>
            <a:ext cx="11646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Juni 2015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162694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Bildschirmpräsentation (4:3)</PresentationFormat>
  <Paragraphs>61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Caeners</dc:creator>
  <cp:lastModifiedBy>User</cp:lastModifiedBy>
  <cp:revision>36</cp:revision>
  <cp:lastPrinted>2015-06-18T12:03:22Z</cp:lastPrinted>
  <dcterms:created xsi:type="dcterms:W3CDTF">2011-12-20T10:11:50Z</dcterms:created>
  <dcterms:modified xsi:type="dcterms:W3CDTF">2017-07-06T11:13:59Z</dcterms:modified>
</cp:coreProperties>
</file>